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handoutMasterIdLst>
    <p:handoutMasterId r:id="rId32"/>
  </p:handout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>
        <p:scale>
          <a:sx n="75" d="100"/>
          <a:sy n="75" d="100"/>
        </p:scale>
        <p:origin x="1914" y="9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5" Type="http://schemas.openxmlformats.org/officeDocument/2006/relationships/tableStyles" Target="tableStyles.xml"/><Relationship Id="rId34" Type="http://schemas.openxmlformats.org/officeDocument/2006/relationships/viewProps" Target="viewProps.xml"/><Relationship Id="rId33" Type="http://schemas.openxmlformats.org/officeDocument/2006/relationships/presProps" Target="presProps.xml"/><Relationship Id="rId32" Type="http://schemas.openxmlformats.org/officeDocument/2006/relationships/handoutMaster" Target="handoutMasters/handoutMaster1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81562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81562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15440379"/>
            <a:ext cx="2971800" cy="81562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15440379"/>
            <a:ext cx="2971800" cy="81562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7" Type="http://schemas.openxmlformats.org/officeDocument/2006/relationships/slide" Target="../slides/slide10.xml"/><Relationship Id="rId6" Type="http://schemas.openxmlformats.org/officeDocument/2006/relationships/slide" Target="../slides/slide5.xml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history#pid=68f23402e93348528ddcbdf0#tid=68fb21b67a4d3800093b27f4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47888" y="4242816"/>
            <a:ext cx="2926080" cy="1078992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385048" y="4242816"/>
            <a:ext cx="2660904" cy="107899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000" b="1" i="0" dirty="0">
                <a:solidFill>
                  <a:srgbClr val="3D589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高中历史  选择性必修3     文化交流与传播</a:t>
            </a:r>
            <a:endParaRPr lang="en-US" sz="20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27632" y="2350008"/>
            <a:ext cx="2377440" cy="2276856"/>
          </a:xfrm>
          <a:prstGeom prst="rect">
            <a:avLst/>
          </a:prstGeom>
        </p:spPr>
      </p:pic>
      <p:pic>
        <p:nvPicPr>
          <p:cNvPr id="4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81728" y="1037844"/>
            <a:ext cx="768096" cy="768096"/>
          </a:xfrm>
          <a:prstGeom prst="rect">
            <a:avLst/>
          </a:prstGeom>
        </p:spPr>
      </p:pic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81728" y="3134868"/>
            <a:ext cx="768096" cy="768096"/>
          </a:xfrm>
          <a:prstGeom prst="rect">
            <a:avLst/>
          </a:prstGeom>
        </p:spPr>
      </p:pic>
      <p:pic>
        <p:nvPicPr>
          <p:cNvPr id="6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81728" y="3965448"/>
            <a:ext cx="768096" cy="768096"/>
          </a:xfrm>
          <a:prstGeom prst="rect">
            <a:avLst/>
          </a:prstGeom>
        </p:spPr>
      </p:pic>
      <p:pic>
        <p:nvPicPr>
          <p:cNvPr id="7" name="MasterShapeName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81728" y="4805172"/>
            <a:ext cx="768096" cy="768096"/>
          </a:xfrm>
          <a:prstGeom prst="rect">
            <a:avLst/>
          </a:prstGeom>
        </p:spPr>
      </p:pic>
      <p:sp>
        <p:nvSpPr>
          <p:cNvPr id="8" name="MasterShapeName"/>
          <p:cNvSpPr/>
          <p:nvPr/>
        </p:nvSpPr>
        <p:spPr>
          <a:xfrm>
            <a:off x="4681728" y="1037844"/>
            <a:ext cx="768096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01</a:t>
            </a:r>
            <a:endParaRPr lang="en-US" sz="2400" dirty="0"/>
          </a:p>
        </p:txBody>
      </p:sp>
      <p:sp>
        <p:nvSpPr>
          <p:cNvPr id="9" name="MasterShapeName"/>
          <p:cNvSpPr/>
          <p:nvPr/>
        </p:nvSpPr>
        <p:spPr>
          <a:xfrm>
            <a:off x="4681728" y="3134868"/>
            <a:ext cx="768096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02</a:t>
            </a:r>
            <a:endParaRPr lang="en-US" sz="2400" dirty="0"/>
          </a:p>
        </p:txBody>
      </p:sp>
      <p:sp>
        <p:nvSpPr>
          <p:cNvPr id="10" name="MasterShapeName"/>
          <p:cNvSpPr/>
          <p:nvPr/>
        </p:nvSpPr>
        <p:spPr>
          <a:xfrm>
            <a:off x="4681728" y="3965448"/>
            <a:ext cx="768096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03</a:t>
            </a:r>
            <a:endParaRPr lang="en-US" sz="2400" dirty="0"/>
          </a:p>
        </p:txBody>
      </p:sp>
      <p:sp>
        <p:nvSpPr>
          <p:cNvPr id="11" name="MasterShapeName"/>
          <p:cNvSpPr/>
          <p:nvPr/>
        </p:nvSpPr>
        <p:spPr>
          <a:xfrm>
            <a:off x="4681728" y="4805172"/>
            <a:ext cx="768096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04</a:t>
            </a:r>
            <a:endParaRPr lang="en-US" sz="2400" dirty="0"/>
          </a:p>
        </p:txBody>
      </p:sp>
      <p:sp>
        <p:nvSpPr>
          <p:cNvPr id="12" name="MasterShapeName"/>
          <p:cNvSpPr/>
          <p:nvPr/>
        </p:nvSpPr>
        <p:spPr>
          <a:xfrm>
            <a:off x="5943600" y="1193292"/>
            <a:ext cx="1435608" cy="4572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知识绘</a:t>
            </a:r>
            <a:endParaRPr lang="en-US" sz="2400" dirty="0"/>
          </a:p>
        </p:txBody>
      </p:sp>
      <p:sp>
        <p:nvSpPr>
          <p:cNvPr id="13" name="MasterShapeName?linknodeid=e0fe24fba&amp;color=RGB(0,96,96)">
            <a:hlinkClick r:id="rId6" action="ppaction://hlinksldjump"/>
          </p:cNvPr>
          <p:cNvSpPr/>
          <p:nvPr/>
        </p:nvSpPr>
        <p:spPr>
          <a:xfrm>
            <a:off x="5943600" y="3290316"/>
            <a:ext cx="1435608" cy="4572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重难斩</a:t>
            </a:r>
            <a:endParaRPr lang="en-US" sz="2400" dirty="0"/>
          </a:p>
        </p:txBody>
      </p:sp>
      <p:sp>
        <p:nvSpPr>
          <p:cNvPr id="14" name="MasterShapeName"/>
          <p:cNvSpPr/>
          <p:nvPr/>
        </p:nvSpPr>
        <p:spPr>
          <a:xfrm>
            <a:off x="5943600" y="4120896"/>
            <a:ext cx="1435608" cy="4572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史料解</a:t>
            </a:r>
            <a:endParaRPr lang="en-US" sz="2400" dirty="0"/>
          </a:p>
        </p:txBody>
      </p:sp>
      <p:sp>
        <p:nvSpPr>
          <p:cNvPr id="15" name="MasterShapeName?linknodeid=3c5623cbe&amp;color=RGB(0,96,96)">
            <a:hlinkClick r:id="rId7" action="ppaction://hlinksldjump"/>
          </p:cNvPr>
          <p:cNvSpPr/>
          <p:nvPr/>
        </p:nvSpPr>
        <p:spPr>
          <a:xfrm>
            <a:off x="5943600" y="4960620"/>
            <a:ext cx="1435608" cy="4572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巩固练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-知识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920" y="859536"/>
            <a:ext cx="557784" cy="68580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25296" y="859536"/>
            <a:ext cx="1801368" cy="6858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2400" b="0" i="0" dirty="0">
                <a:solidFill>
                  <a:srgbClr val="3D589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知识绘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-重难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920" y="859536"/>
            <a:ext cx="649224" cy="68580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25296" y="859536"/>
            <a:ext cx="1801368" cy="6858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2400" b="0" i="0" dirty="0">
                <a:solidFill>
                  <a:srgbClr val="3D589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重难斩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-巩固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6344" y="877824"/>
            <a:ext cx="649224" cy="649224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25296" y="859536"/>
            <a:ext cx="1801368" cy="6858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2400" b="0" i="0" dirty="0">
                <a:solidFill>
                  <a:srgbClr val="3D589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巩固练</a:t>
            </a:r>
            <a:endParaRPr lang="en-US" sz="24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0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10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9.xml"/><Relationship Id="rId1" Type="http://schemas.openxmlformats.org/officeDocument/2006/relationships/tags" Target="../tags/tag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9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9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9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9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7.xml"/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13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8.xml"/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1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.xml"/><Relationship Id="rId3" Type="http://schemas.openxmlformats.org/officeDocument/2006/relationships/slideLayout" Target="../slideLayouts/slideLayout5.xml"/><Relationship Id="rId2" Type="http://schemas.openxmlformats.org/officeDocument/2006/relationships/slide" Target="slide8.xml"/><Relationship Id="rId1" Type="http://schemas.openxmlformats.org/officeDocument/2006/relationships/slide" Target="slide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9_1#3c5623cbe?vaa=1&amp;vcp=1&amp;vop=1&amp;pid=2dc0494d2&amp;color=0,55,96&amp;vtp=1&amp;bt=1&amp;bbb=1&amp;hb=1"/>
          <p:cNvSpPr/>
          <p:nvPr/>
        </p:nvSpPr>
        <p:spPr>
          <a:xfrm>
            <a:off x="502920" y="2072454"/>
            <a:ext cx="10570464" cy="7702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</a:t>
            </a:r>
            <a:r>
              <a:rPr lang="en-US" altLang="zh-CN" sz="1800" b="0" i="0" dirty="0">
                <a:solidFill>
                  <a:srgbClr val="00376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[河南驻马店2025高二月考]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1660年，伦敦市场上出现了中国茶叶广告：“沏上一杯茶，拥有冬和夏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。君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欲保安宁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请你天天饮。”</a:t>
            </a: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这表明(</a:t>
            </a:r>
            <a:r>
              <a:rPr lang="en-US" altLang="zh-CN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dirty="0"/>
          </a:p>
        </p:txBody>
      </p:sp>
      <p:sp>
        <p:nvSpPr>
          <p:cNvPr id="3" name="QC_5_AN.11_1#3c5623cbe.bracket?vaa=1&amp;vcp=1&amp;vop=1&amp;pid=2dc0494d2&amp;color=0,55,96&amp;vpa=3&amp;vtp=1"/>
          <p:cNvSpPr/>
          <p:nvPr/>
        </p:nvSpPr>
        <p:spPr>
          <a:xfrm>
            <a:off x="3975576" y="2478218"/>
            <a:ext cx="331788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0" i="0" dirty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endParaRPr lang="en-US" altLang="zh-CN" dirty="0"/>
          </a:p>
        </p:txBody>
      </p:sp>
      <p:sp>
        <p:nvSpPr>
          <p:cNvPr id="4" name="QC_5_BD.9_2#3c5623cbe.choices?vaa=1&amp;vcp=1&amp;vop=1&amp;pid=2dc0494d2&amp;color=0,55,96&amp;vtp=1&amp;bbb=1"/>
          <p:cNvSpPr/>
          <p:nvPr/>
        </p:nvSpPr>
        <p:spPr>
          <a:xfrm>
            <a:off x="502920" y="2897573"/>
            <a:ext cx="10570464" cy="7702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300"/>
              </a:lnSpc>
              <a:tabLst>
                <a:tab pos="5393055" algn="l"/>
              </a:tabLst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中国茶叶开始传入西方</a:t>
            </a:r>
            <a:r>
              <a:rPr lang="en-US" altLang="zh-CN" sz="1800" b="0" i="0" spc="-1030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医用功效推动茶叶传播</a:t>
            </a:r>
            <a:endParaRPr lang="en-US" altLang="zh-CN" sz="1800" dirty="0"/>
          </a:p>
          <a:p>
            <a:pPr latinLnBrk="1">
              <a:lnSpc>
                <a:spcPts val="3100"/>
              </a:lnSpc>
              <a:tabLst>
                <a:tab pos="5393055" algn="l"/>
              </a:tabLst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政局变动推动经济发展</a:t>
            </a:r>
            <a:r>
              <a:rPr lang="en-US" altLang="zh-CN" sz="1800" b="0" i="0" spc="-1030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商业发展推动文化交流</a:t>
            </a:r>
            <a:endParaRPr lang="en-US" altLang="zh-CN" sz="1800" dirty="0"/>
          </a:p>
        </p:txBody>
      </p:sp>
      <p:sp>
        <p:nvSpPr>
          <p:cNvPr id="5" name="QC_5_AS.10_1#3c5623cbe?vaa=1&amp;vcp=1&amp;vop=1&amp;pid=2dc0494d2&amp;color=0,55,96&amp;vtp=1&amp;bbb=1&amp;hb=1"/>
          <p:cNvSpPr/>
          <p:nvPr/>
        </p:nvSpPr>
        <p:spPr>
          <a:xfrm>
            <a:off x="502920" y="3717358"/>
            <a:ext cx="10570464" cy="20305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【解析】本题考查全球贸易网的形成。据材料可知，1660年伦敦市场上已经出现中国茶叶广告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并宣传其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效用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这说明当时中国茶叶已经在西方有一定市场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商业贸易的发展推动中国茶文化传入欧洲并催生中国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茶叶广告的出现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D项正确；中国茶叶很早就已经传入西方，“开始”说法错误，排除A项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；材料并未提及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茶叶的医用功效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而是强调其作为饮品的效用，且材料未体现茶叶传播的内容，排除B项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；材料没有提及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1660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年前后的政局变动及其对经济发展的影响，排除C项。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5_BD.13_1#3b0845250?htil=1&amp;vaa=1&amp;vcp=1&amp;vop=1&amp;pid=2dc0494d2&amp;color=0,55,96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400844" y="2281464"/>
            <a:ext cx="4581144" cy="3328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QC_5_BD.13_2#3b0845250?htil=1&amp;vaa=1&amp;vcp=1&amp;vop=1&amp;pid=2dc0494d2&amp;color=0,55,96&amp;vtp=1&amp;bt=1&amp;bbb=1&amp;hb=1"/>
          <p:cNvSpPr/>
          <p:nvPr/>
        </p:nvSpPr>
        <p:spPr>
          <a:xfrm>
            <a:off x="502920" y="2217456"/>
            <a:ext cx="5861304" cy="11893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</a:t>
            </a:r>
            <a:r>
              <a:rPr lang="en-US" altLang="zh-CN" sz="1800" b="0" i="0" dirty="0">
                <a:solidFill>
                  <a:srgbClr val="00376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[河北邢台2025高二月考]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下图为“茶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”的两大发音系统在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亚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、非、欧三大洲分布示意图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这种分布差异形成的主要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原因是(</a:t>
            </a:r>
            <a:r>
              <a:rPr lang="en-US" altLang="zh-CN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dirty="0"/>
          </a:p>
        </p:txBody>
      </p:sp>
      <p:sp>
        <p:nvSpPr>
          <p:cNvPr id="5" name="QC_5_BD.13_3#3b0845250.choices?htil=1&amp;vaa=1&amp;vcp=1&amp;vop=1&amp;pid=2dc0494d2&amp;color=0,55,96&amp;vtp=1&amp;bbb=1"/>
          <p:cNvSpPr/>
          <p:nvPr/>
        </p:nvSpPr>
        <p:spPr>
          <a:xfrm>
            <a:off x="502920" y="3454690"/>
            <a:ext cx="5861304" cy="7702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300"/>
              </a:lnSpc>
              <a:tabLst>
                <a:tab pos="3038475" algn="l"/>
              </a:tabLst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茶叶贸易路线的不同</a:t>
            </a:r>
            <a:r>
              <a:rPr lang="en-US" altLang="zh-CN" sz="1800" b="0" i="0" spc="-1030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地区方言发音的差异</a:t>
            </a:r>
            <a:endParaRPr lang="en-US" altLang="zh-CN" sz="1800" dirty="0"/>
          </a:p>
          <a:p>
            <a:pPr latinLnBrk="1">
              <a:lnSpc>
                <a:spcPts val="3100"/>
              </a:lnSpc>
              <a:tabLst>
                <a:tab pos="3038475" algn="l"/>
              </a:tabLst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海陆丝绸之路的推动</a:t>
            </a:r>
            <a:r>
              <a:rPr lang="en-US" altLang="zh-CN" sz="1800" b="0" i="0" spc="-1030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欧洲殖民扩张的影响</a:t>
            </a:r>
            <a:endParaRPr lang="en-US" altLang="zh-CN" sz="1800" dirty="0"/>
          </a:p>
        </p:txBody>
      </p:sp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15_1#3b0845250?vaa=1&amp;vcp=1&amp;vop=1&amp;pid=2dc0494d2&amp;color=0,55,96&amp;vtp=1&amp;bt=1&amp;bbb=1&amp;hb=1"/>
          <p:cNvSpPr/>
          <p:nvPr/>
        </p:nvSpPr>
        <p:spPr>
          <a:xfrm>
            <a:off x="502920" y="1763971"/>
            <a:ext cx="10570464" cy="392919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26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【解析】本题考查世界市场的形成和饮食文化的交流。根据材料中的图例及传播路线可知，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cha的发音主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26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要分布在东亚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、东南亚北部、中亚、西亚、非洲北部和东部、东欧、葡萄牙等地。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tea的发音主要分布在东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26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南亚南部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（马来群岛），非洲南部和西部海岸、西欧和北欧等地。结合所学可知，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中国古代丝绸之路发达，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26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茶叶从中国长安等地出发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经陆上、海上丝绸之路传播到东亚、东南亚北部、中亚和西亚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又转销到东欧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26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和东非地区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。cha的发音也随之传入这些地区。新航路开辟后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欧洲主要商路和贸易中心从地中海沿岸转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26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移到大西洋沿岸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形成了新的海上茶叶贸易商路。葡萄牙主要从澳门进口茶叶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沿新航路将茶叶引入本土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26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及其海外殖民地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在这些地区形成了cha的发音。荷兰、英国多从厦门进口茶叶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并沿新航路将茶叶引入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26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南非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、西非和西欧地区，于是由厦门方言形成的tea的发音伴随西欧商人和殖民者的脚步传到这些地区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。综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26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上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材料所述“茶”的发音分布形成的主要原因是茶叶贸易路线的不同，A项正确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；方言发音只能解释中国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26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境内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“茶”的发音差异，不能解释中国以外地区“茶”的发音差异，排除B项；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tea的发音主要是通过近代以后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26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开辟的新航路传播的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排除C项；cha的发音经陆上、海上丝绸之路传播到东亚、东南亚、中亚和西亚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而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25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非欧洲殖民扩张的影响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排除D项</a:t>
            </a:r>
            <a:endParaRPr lang="en-US" altLang="zh-CN" dirty="0"/>
          </a:p>
        </p:txBody>
      </p:sp>
      <p:sp>
        <p:nvSpPr>
          <p:cNvPr id="3" name="QC_5_AN.16_1#3b0845250?vaa=1&amp;vcp=1&amp;vop=1&amp;pid=2dc0494d2&amp;color=0,55,96&amp;vtp=1&amp;bbb=1"/>
          <p:cNvSpPr/>
          <p:nvPr/>
        </p:nvSpPr>
        <p:spPr>
          <a:xfrm>
            <a:off x="502920" y="5695891"/>
            <a:ext cx="10570464" cy="36366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【答案】</a:t>
            </a:r>
            <a:r>
              <a:rPr lang="en-US" altLang="zh-CN" sz="1800" b="0" i="0" dirty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endParaRPr lang="en-US" altLang="zh-CN" sz="1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  <p:bldP spid="3" grpId="0" animBg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7_1#5f7b376a6?vaa=1&amp;vcp=1&amp;vop=1&amp;pid=2dc0494d2&amp;color=0,55,96&amp;vtp=1&amp;bt=1&amp;bbb=1&amp;hb=1"/>
          <p:cNvSpPr/>
          <p:nvPr/>
        </p:nvSpPr>
        <p:spPr>
          <a:xfrm>
            <a:off x="502920" y="2900716"/>
            <a:ext cx="10570464" cy="11893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3.</a:t>
            </a:r>
            <a:r>
              <a:rPr lang="en-US" altLang="zh-CN" sz="1800" b="0" i="0" dirty="0">
                <a:solidFill>
                  <a:srgbClr val="00376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[山西部分学校2025高二期中]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17—18世纪，欧洲人对来自中国的丝绸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、织锦等纺织品和绣花等工艺有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近乎狂热的好奇和喜欢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装饰有中国特有纹样图案的裙子，是当时很多欧洲贵族妇女喜爱穿着的服饰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。这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反映出当时(</a:t>
            </a:r>
            <a:r>
              <a:rPr lang="en-US" altLang="zh-CN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dirty="0"/>
          </a:p>
        </p:txBody>
      </p:sp>
      <p:sp>
        <p:nvSpPr>
          <p:cNvPr id="4" name="QC_5_BD.17_2#5f7b376a6.choices?vaa=1&amp;vcp=1&amp;vop=1&amp;pid=2dc0494d2&amp;color=0,55,96&amp;vtp=1&amp;bbb=1"/>
          <p:cNvSpPr/>
          <p:nvPr/>
        </p:nvSpPr>
        <p:spPr>
          <a:xfrm>
            <a:off x="502920" y="4137950"/>
            <a:ext cx="10570464" cy="7702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300"/>
              </a:lnSpc>
              <a:tabLst>
                <a:tab pos="5393055" algn="l"/>
              </a:tabLst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欧洲人生活水平得到提高</a:t>
            </a:r>
            <a:r>
              <a:rPr lang="en-US" altLang="zh-CN" sz="1800" b="0" i="0" spc="-1030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东西方审美观念的一致性</a:t>
            </a:r>
            <a:endParaRPr lang="en-US" altLang="zh-CN" sz="1800" dirty="0"/>
          </a:p>
          <a:p>
            <a:pPr latinLnBrk="1">
              <a:lnSpc>
                <a:spcPts val="3100"/>
              </a:lnSpc>
              <a:tabLst>
                <a:tab pos="5393055" algn="l"/>
              </a:tabLst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中国文化成为欧洲的主流</a:t>
            </a:r>
            <a:r>
              <a:rPr lang="en-US" altLang="zh-CN" sz="1800" b="0" i="0" spc="-1030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商贸往来与文化传播并行</a:t>
            </a:r>
            <a:endParaRPr lang="en-US" altLang="zh-CN" sz="1800" dirty="0"/>
          </a:p>
        </p:txBody>
      </p:sp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19_1#5f7b376a6?vaa=1&amp;vcp=1&amp;vop=1&amp;pid=2dc0494d2&amp;color=0,55,96&amp;mp=1&amp;vtp=1&amp;bt=1&amp;bbb=1&amp;hb=1"/>
          <p:cNvSpPr/>
          <p:nvPr/>
        </p:nvSpPr>
        <p:spPr>
          <a:xfrm>
            <a:off x="502920" y="2288322"/>
            <a:ext cx="10570464" cy="28687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【解析】本题考查服饰文化的交流。根据材料“17—18世纪，欧洲人对来自中国的丝绸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、织锦等纺织品和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绣花等工艺有近乎狂热的好奇和喜欢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”可知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欧洲人通过购买中国的纺织品接触到中国特有的纹样图案等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文化元素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说明当时的商贸往来促进了文化传播，体现了商贸往来与文化传播并行，D项正确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；材料仅表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明欧洲人对中国纺织品和工艺的喜爱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不能直接得出欧洲人生活水平得到提高的结论，排除A项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；欧洲贵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族妇女喜爱穿着带有中国特有纹样图案的服饰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不能说明东西方审美观念完全一致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只能说明中国的一些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审美元素得到欧洲部分人群的欣赏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排除B项；欧洲人对中国文化元素有兴趣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但不能就此说明中国文化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成为欧洲的主流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当时欧洲的主流文化仍然是本土文化，排除C项。</a:t>
            </a:r>
            <a:endParaRPr lang="en-US" altLang="zh-CN" dirty="0"/>
          </a:p>
        </p:txBody>
      </p:sp>
      <p:sp>
        <p:nvSpPr>
          <p:cNvPr id="3" name="QC_5_AN.20_1#5f7b376a6?vaa=1&amp;vcp=1&amp;vop=1&amp;pid=2dc0494d2&amp;color=0,55,96&amp;vtp=1&amp;bbb=1"/>
          <p:cNvSpPr/>
          <p:nvPr/>
        </p:nvSpPr>
        <p:spPr>
          <a:xfrm>
            <a:off x="502920" y="5171539"/>
            <a:ext cx="10570464" cy="36366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【答案】</a:t>
            </a:r>
            <a:r>
              <a:rPr lang="en-US" altLang="zh-CN" sz="1800" b="0" i="0" dirty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endParaRPr lang="en-US" altLang="zh-CN" sz="1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  <p:bldP spid="3" grpId="0" animBg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21_1#d258e51d9?vaa=1&amp;vcp=1&amp;vop=1&amp;pid=2dc0494d2&amp;color=0,55,96&amp;vtp=1&amp;bt=1&amp;bbb=1&amp;hb=1"/>
          <p:cNvSpPr/>
          <p:nvPr/>
        </p:nvSpPr>
        <p:spPr>
          <a:xfrm>
            <a:off x="502920" y="2691166"/>
            <a:ext cx="10570464" cy="16084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4.</a:t>
            </a:r>
            <a:r>
              <a:rPr lang="en-US" altLang="zh-CN" sz="1800" b="0" i="0" dirty="0">
                <a:solidFill>
                  <a:srgbClr val="00376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[安徽部分学校2025高二联考]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近年来，南京某电商品牌将明朝云锦纹样应用于西装等现代服饰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依托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电商平台欧洲站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进行“中国文化周”活动，单品点击量超50万次。敦煌研究院与某电商平台合作推出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“数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字供养人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”计划（供养人是指那些出资出力开窟造像的人），消费者在购买敦煌电子壁画版权后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其衍生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品如手机壳可直邮欧美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这反映了(</a:t>
            </a:r>
            <a:r>
              <a:rPr lang="en-US" altLang="zh-CN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dirty="0"/>
          </a:p>
        </p:txBody>
      </p:sp>
      <p:sp>
        <p:nvSpPr>
          <p:cNvPr id="4" name="QC_5_BD.21_2#d258e51d9.choices?vaa=1&amp;vcp=1&amp;vop=1&amp;pid=2dc0494d2&amp;color=0,55,96&amp;vtp=1&amp;bbb=1"/>
          <p:cNvSpPr/>
          <p:nvPr/>
        </p:nvSpPr>
        <p:spPr>
          <a:xfrm>
            <a:off x="502920" y="4347500"/>
            <a:ext cx="10570464" cy="7702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300"/>
              </a:lnSpc>
              <a:tabLst>
                <a:tab pos="5393055" algn="l"/>
              </a:tabLst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传统文化是文化创新的源泉</a:t>
            </a:r>
            <a:r>
              <a:rPr lang="en-US" altLang="zh-CN" sz="1800" b="0" i="0" spc="-1030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敦煌文化受到了世界各国的青睐</a:t>
            </a:r>
            <a:endParaRPr lang="en-US" altLang="zh-CN" sz="1800" dirty="0"/>
          </a:p>
          <a:p>
            <a:pPr latinLnBrk="1">
              <a:lnSpc>
                <a:spcPts val="3100"/>
              </a:lnSpc>
              <a:tabLst>
                <a:tab pos="5393055" algn="l"/>
              </a:tabLst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科技运用助力民族文化传播</a:t>
            </a:r>
            <a:r>
              <a:rPr lang="en-US" altLang="zh-CN" sz="1800" b="0" i="0" spc="-1030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市场化成为文化传承的必由之路</a:t>
            </a:r>
            <a:endParaRPr lang="en-US" altLang="zh-CN" sz="1800" dirty="0"/>
          </a:p>
        </p:txBody>
      </p:sp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23_1#d258e51d9?vaa=1&amp;vcp=1&amp;vop=1&amp;pid=2dc0494d2&amp;color=0,55,96&amp;mp=1&amp;vtp=1&amp;bt=1&amp;bbb=1&amp;hb=1"/>
          <p:cNvSpPr/>
          <p:nvPr/>
        </p:nvSpPr>
        <p:spPr>
          <a:xfrm>
            <a:off x="502920" y="2491522"/>
            <a:ext cx="10570464" cy="24496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【解析】本题考查现代文化产品的贸易与交流。根据材料可知，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电商品牌将明朝云锦纹样应用于现代服饰，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在电商平台欧洲站上单品点击量超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50万次，证明传统工艺通过电商平台获得了国际关注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；敦煌研究院以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数字供养人”计划重构古代供养模式，实现文化遗产的全球化消费。两者均依托电商平台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促进中华文化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的传播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说明科技运用助力民族文化传播，C项正确；材料强调文化传播而非创新源泉，排除A项；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B项所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述过于绝对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排除；“必由之路”说法过于绝对，且材料仅展示市场化成功案例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未否定其他传承方式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如博物馆保护、学术研究等），排除D项。</a:t>
            </a:r>
            <a:endParaRPr lang="en-US" altLang="zh-CN" dirty="0"/>
          </a:p>
        </p:txBody>
      </p:sp>
      <p:sp>
        <p:nvSpPr>
          <p:cNvPr id="3" name="QC_5_AN.24_1#d258e51d9?vaa=1&amp;vcp=1&amp;vop=1&amp;pid=2dc0494d2&amp;color=0,55,96&amp;vtp=1&amp;bbb=1"/>
          <p:cNvSpPr/>
          <p:nvPr/>
        </p:nvSpPr>
        <p:spPr>
          <a:xfrm>
            <a:off x="502920" y="4968339"/>
            <a:ext cx="10570464" cy="36366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【答案】</a:t>
            </a:r>
            <a:r>
              <a:rPr lang="en-US" altLang="zh-CN" sz="1800" b="0" i="0" dirty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endParaRPr lang="en-US" altLang="zh-CN" sz="1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  <p:bldP spid="3" grpId="0" animBg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25_1#f0c3a99d3?vaa=1&amp;vcp=1&amp;vop=1&amp;pid=e55ed90e8&amp;color=0,55,96&amp;vtp=1&amp;bt=1&amp;bbb=1&amp;hb=1"/>
          <p:cNvSpPr/>
          <p:nvPr/>
        </p:nvSpPr>
        <p:spPr>
          <a:xfrm>
            <a:off x="502920" y="1744603"/>
            <a:ext cx="10570464" cy="11544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5.</a:t>
            </a:r>
            <a:r>
              <a:rPr lang="en-US" altLang="zh-CN" sz="1800" b="0" i="0" dirty="0">
                <a:solidFill>
                  <a:srgbClr val="00376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[广东湛江2025高二月考]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17世纪，荷兰东印度公司在亚洲的贸易据点，出现了一种奇特现象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：从欧洲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2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运来的钟表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、玻璃器皿等奢侈品，除了销售给当地王公贵族，还被大量用作与当地商人交换香料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、丝绸等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0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特产的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“硬通货”，甚至一些小商贩之间也用这些欧洲舶来品进行日常交易结算。</a:t>
            </a: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这反映出当时(</a:t>
            </a:r>
            <a:r>
              <a:rPr lang="en-US" altLang="zh-CN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dirty="0"/>
          </a:p>
        </p:txBody>
      </p:sp>
      <p:sp>
        <p:nvSpPr>
          <p:cNvPr id="3" name="QC_5_AN.27_1#f0c3a99d3.bracket?vaa=1&amp;vcp=1&amp;vop=1&amp;pid=e55ed90e8&amp;color=0,55,96&amp;vpa=7&amp;vtp=1"/>
          <p:cNvSpPr/>
          <p:nvPr/>
        </p:nvSpPr>
        <p:spPr>
          <a:xfrm>
            <a:off x="10033475" y="2546862"/>
            <a:ext cx="319088" cy="34461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000"/>
              </a:lnSpc>
            </a:pPr>
            <a:r>
              <a:rPr lang="en-US" altLang="zh-CN" b="0" i="0" dirty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endParaRPr lang="en-US" altLang="zh-CN" dirty="0"/>
          </a:p>
        </p:txBody>
      </p:sp>
      <p:sp>
        <p:nvSpPr>
          <p:cNvPr id="4" name="QC_5_BD.25_2#f0c3a99d3.choices?vaa=1&amp;vcp=1&amp;vop=1&amp;pid=e55ed90e8&amp;color=0,55,96&amp;vtp=1&amp;bbb=1"/>
          <p:cNvSpPr/>
          <p:nvPr/>
        </p:nvSpPr>
        <p:spPr>
          <a:xfrm>
            <a:off x="502920" y="2939610"/>
            <a:ext cx="10570464" cy="7480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5393055" algn="l"/>
              </a:tabLst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欧洲工业制品已主导亚洲市场</a:t>
            </a:r>
            <a:r>
              <a:rPr lang="en-US" altLang="zh-CN" sz="1800" b="0" i="0" spc="-1030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亚洲传统商业体系被冲击</a:t>
            </a:r>
            <a:endParaRPr lang="en-US" altLang="zh-CN" sz="1800" dirty="0"/>
          </a:p>
          <a:p>
            <a:pPr latinLnBrk="1">
              <a:lnSpc>
                <a:spcPts val="3000"/>
              </a:lnSpc>
              <a:tabLst>
                <a:tab pos="5393055" algn="l"/>
              </a:tabLst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世界市场初步形成的不均衡性</a:t>
            </a:r>
            <a:r>
              <a:rPr lang="en-US" altLang="zh-CN" sz="1800" b="0" i="0" spc="-1030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荷兰商业资本操控贸易规则</a:t>
            </a:r>
            <a:endParaRPr lang="en-US" altLang="zh-CN" sz="1800" dirty="0"/>
          </a:p>
        </p:txBody>
      </p:sp>
      <p:sp>
        <p:nvSpPr>
          <p:cNvPr id="5" name="QC_5_AS.26_1#f0c3a99d3?vaa=1&amp;vcp=1&amp;vop=1&amp;pid=e55ed90e8&amp;color=0,55,96&amp;vtp=1&amp;bbb=1&amp;hb=1"/>
          <p:cNvSpPr/>
          <p:nvPr/>
        </p:nvSpPr>
        <p:spPr>
          <a:xfrm>
            <a:off x="502920" y="3739710"/>
            <a:ext cx="10570464" cy="236709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【解析】本题考查以欧洲为中心的世界市场的形成。根据材料可知，亚洲传统商业体系以自己的货币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、交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2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换方式和商品体系为主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而欧洲舶来品在亚洲部分贸易据点被用于交换和结算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改变了当地的商业交换习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2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惯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一定程度上冲击了原有的商业体系，B项正确；材料提到的是欧洲奢侈品的输入而不是工业品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排除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2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项；仅凭材料不能得出世界市场初步形成的“不均衡性”，且材料只是提到欧洲奢侈品输入亚洲市场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不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2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足以反映整个世界市场的情况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排除C项；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材料中只是描述了欧洲商品在亚洲部分贸易据点的交易现象，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29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并没有提及荷兰商业资本如何操控贸易规则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排除D项。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29_1#db6572cfc?vaa=1&amp;vcp=1&amp;vop=1&amp;pid=e55ed90e8&amp;color=0,55,96&amp;vtp=1&amp;bt=1&amp;bbb=1&amp;hb=1"/>
          <p:cNvSpPr/>
          <p:nvPr/>
        </p:nvSpPr>
        <p:spPr>
          <a:xfrm>
            <a:off x="502920" y="1869254"/>
            <a:ext cx="10570464" cy="11893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6.</a:t>
            </a:r>
            <a:r>
              <a:rPr lang="en-US" altLang="zh-CN" sz="1800" b="0" i="0" dirty="0">
                <a:solidFill>
                  <a:srgbClr val="00376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[江西上饶2025高二月考]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有学者指出，在欧洲文艺复兴思潮的背景下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中国瓷器上描绘日常世俗享乐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和山水美景的图案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、洒脱与写意的装饰手法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恰巧迎合了人们对逃脱中世纪以来的神权禁锢和重新关注现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实生活的渴望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亦是18世纪“洛可可”风潮形成的直接动因。</a:t>
            </a: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据此可知(</a:t>
            </a:r>
            <a:r>
              <a:rPr lang="en-US" altLang="zh-CN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dirty="0"/>
          </a:p>
        </p:txBody>
      </p:sp>
      <p:sp>
        <p:nvSpPr>
          <p:cNvPr id="3" name="QC_5_AN.31_1#db6572cfc.bracket?vaa=1&amp;vcp=1&amp;vop=1&amp;pid=e55ed90e8&amp;color=0,55,96&amp;vpa=8&amp;vtp=1"/>
          <p:cNvSpPr/>
          <p:nvPr/>
        </p:nvSpPr>
        <p:spPr>
          <a:xfrm>
            <a:off x="7518875" y="2694119"/>
            <a:ext cx="319088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0" i="0" dirty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endParaRPr lang="en-US" altLang="zh-CN" dirty="0"/>
          </a:p>
        </p:txBody>
      </p:sp>
      <p:sp>
        <p:nvSpPr>
          <p:cNvPr id="4" name="QC_5_BD.29_2#db6572cfc.choices?vaa=1&amp;vcp=1&amp;vop=1&amp;pid=e55ed90e8&amp;color=0,55,96&amp;vtp=1&amp;bbb=1"/>
          <p:cNvSpPr/>
          <p:nvPr/>
        </p:nvSpPr>
        <p:spPr>
          <a:xfrm>
            <a:off x="502920" y="3106488"/>
            <a:ext cx="10570464" cy="7702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300"/>
              </a:lnSpc>
              <a:tabLst>
                <a:tab pos="5393055" algn="l"/>
              </a:tabLst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物种间的交流改变了社会消费习惯</a:t>
            </a:r>
            <a:r>
              <a:rPr lang="en-US" altLang="zh-CN" sz="1800" b="0" i="0" spc="-1030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世界市场的最终形成推动文化认同</a:t>
            </a:r>
            <a:endParaRPr lang="en-US" altLang="zh-CN" sz="1800" dirty="0"/>
          </a:p>
          <a:p>
            <a:pPr latinLnBrk="1">
              <a:lnSpc>
                <a:spcPts val="3100"/>
              </a:lnSpc>
              <a:tabLst>
                <a:tab pos="5393055" algn="l"/>
              </a:tabLst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文化伴随着商品流动在借鉴中发展</a:t>
            </a:r>
            <a:r>
              <a:rPr lang="en-US" altLang="zh-CN" sz="1800" b="0" i="0" spc="-1030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体现出儒家文化在欧洲的全面扩展</a:t>
            </a:r>
            <a:endParaRPr lang="en-US" altLang="zh-CN" sz="1800" dirty="0"/>
          </a:p>
        </p:txBody>
      </p:sp>
      <p:sp>
        <p:nvSpPr>
          <p:cNvPr id="5" name="QC_5_AS.30_1#db6572cfc?vaa=1&amp;vcp=1&amp;vop=1&amp;pid=e55ed90e8&amp;color=0,55,96&amp;vtp=1&amp;bbb=1&amp;hb=1"/>
          <p:cNvSpPr/>
          <p:nvPr/>
        </p:nvSpPr>
        <p:spPr>
          <a:xfrm>
            <a:off x="502920" y="3926273"/>
            <a:ext cx="10570464" cy="20305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【解析】本题考查近代文化产品的贸易与交流。根据材料可知，中国瓷器作为商品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其文化元素在传播过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程中被欧洲借鉴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推动了“洛可可”风潮的形成，体现了文化随着商品流动在借鉴中发展，C项正确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；题干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主要强调的是中国瓷器文化对欧洲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“洛可可”风格的影响，并非物种间的交流改变社会消费习惯，排除A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项；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世界市场最终形成是在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19世纪末20世纪初，与题干中的时间不符，排除B项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；题干仅提及中国瓷器文化对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欧洲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“洛可可”风格的影响，不能得出儒家文化在欧洲全面扩展的结论，且“全面”说法绝对，排除D项。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33_1#2f41687e7?vaa=1&amp;vcp=1&amp;vop=1&amp;pid=e55ed90e8&amp;color=0,55,96&amp;vtp=1&amp;bt=1&amp;bbb=1&amp;hb=1"/>
          <p:cNvSpPr/>
          <p:nvPr/>
        </p:nvSpPr>
        <p:spPr>
          <a:xfrm>
            <a:off x="502920" y="1869254"/>
            <a:ext cx="10570464" cy="11893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7.</a:t>
            </a:r>
            <a:r>
              <a:rPr lang="en-US" altLang="zh-CN" sz="1800" b="0" i="0" dirty="0">
                <a:solidFill>
                  <a:srgbClr val="00376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[黑龙江哈尔滨2025高二月考]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20世纪初，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英国的饮食文化受益于其广泛的殖民地资源和新技术的发展，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英国的主食供应主要依赖进口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小麦和肉类等食品并非完全依赖于本土的生产。在一些大城市中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还出现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了少量的中餐厅和中东餐厅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材料主要反映了(</a:t>
            </a:r>
            <a:r>
              <a:rPr lang="en-US" altLang="zh-CN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dirty="0"/>
          </a:p>
        </p:txBody>
      </p:sp>
      <p:sp>
        <p:nvSpPr>
          <p:cNvPr id="3" name="QC_5_AN.35_1#2f41687e7.bracket?vaa=1&amp;vcp=1&amp;vop=1&amp;pid=e55ed90e8&amp;color=0,55,96&amp;vpa=9&amp;vtp=1"/>
          <p:cNvSpPr/>
          <p:nvPr/>
        </p:nvSpPr>
        <p:spPr>
          <a:xfrm>
            <a:off x="5245576" y="2694119"/>
            <a:ext cx="331788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0" i="0" dirty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endParaRPr lang="en-US" altLang="zh-CN" dirty="0"/>
          </a:p>
        </p:txBody>
      </p:sp>
      <p:sp>
        <p:nvSpPr>
          <p:cNvPr id="4" name="QC_5_BD.33_2#2f41687e7.choices?vaa=1&amp;vcp=1&amp;vop=1&amp;pid=e55ed90e8&amp;color=0,55,96&amp;vtp=1&amp;bbb=1"/>
          <p:cNvSpPr/>
          <p:nvPr/>
        </p:nvSpPr>
        <p:spPr>
          <a:xfrm>
            <a:off x="502920" y="3106488"/>
            <a:ext cx="10570464" cy="7702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300"/>
              </a:lnSpc>
              <a:tabLst>
                <a:tab pos="5393055" algn="l"/>
              </a:tabLst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新技术发展推动了英国的殖民扩张</a:t>
            </a:r>
            <a:r>
              <a:rPr lang="en-US" altLang="zh-CN" sz="1800" b="0" i="0" spc="-1030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普通民众生活水平的提高</a:t>
            </a:r>
            <a:endParaRPr lang="en-US" altLang="zh-CN" sz="1800" dirty="0"/>
          </a:p>
          <a:p>
            <a:pPr latinLnBrk="1">
              <a:lnSpc>
                <a:spcPts val="3100"/>
              </a:lnSpc>
              <a:tabLst>
                <a:tab pos="5393055" algn="l"/>
              </a:tabLst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英国工业时代社会奢靡风气的盛行</a:t>
            </a:r>
            <a:r>
              <a:rPr lang="en-US" altLang="zh-CN" sz="1800" b="0" i="0" spc="-1030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不同饮食文化的交融</a:t>
            </a:r>
            <a:endParaRPr lang="en-US" altLang="zh-CN" sz="1800" dirty="0"/>
          </a:p>
        </p:txBody>
      </p:sp>
      <p:sp>
        <p:nvSpPr>
          <p:cNvPr id="5" name="QC_5_AS.34_1#2f41687e7?vaa=1&amp;vcp=1&amp;vop=1&amp;pid=e55ed90e8&amp;color=0,55,96&amp;vtp=1&amp;bbb=1&amp;hb=1"/>
          <p:cNvSpPr/>
          <p:nvPr/>
        </p:nvSpPr>
        <p:spPr>
          <a:xfrm>
            <a:off x="502920" y="3926273"/>
            <a:ext cx="10570464" cy="20305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【解析】本题考查饮食文化的交流。根据材料及所学可知，英国因殖民扩张，主食供应依赖进口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并且大城市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出现中餐厅和中东餐厅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这体现了不同饮食文化在英国交融的特征，D项正确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;题干强调的是英国殖民扩张和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新技术发展对其饮食文化的影响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而不是新技术发展推动英国殖民扩张，排除A项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;题干只是提及英国主食供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应依赖进口以及大城市出现少量中餐厅和中东餐厅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，并没有直接体现普通民众生活水平提高，排除B项</a:t>
            </a:r>
            <a:r>
              <a:rPr lang="zh-CN" altLang="en-US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endParaRPr lang="zh-CN" altLang="en-US" sz="1800" b="0" i="0" dirty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材料</a:t>
            </a: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中没有任何信息表明英国社会奢靡风气盛行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排除C项。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/>
      <p:bldP spid="5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1#9e1f08389.fixed?vcp=1&amp;color=0,55,96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507992" y="2020824"/>
            <a:ext cx="3127248" cy="1344168"/>
          </a:xfrm>
          <a:prstGeom prst="rect">
            <a:avLst/>
          </a:prstGeom>
        </p:spPr>
      </p:pic>
      <p:sp>
        <p:nvSpPr>
          <p:cNvPr id="3" name="C_1_BD#9e1f08389.fixed?vcp=1&amp;color=61,88,159&amp;vtp=1&amp;bbb=1"/>
          <p:cNvSpPr/>
          <p:nvPr/>
        </p:nvSpPr>
        <p:spPr>
          <a:xfrm>
            <a:off x="4507992" y="2093976"/>
            <a:ext cx="3163824" cy="969264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第四单元</a:t>
            </a:r>
            <a:endParaRPr lang="en-US" altLang="zh-CN" sz="5400" dirty="0"/>
          </a:p>
        </p:txBody>
      </p:sp>
      <p:sp>
        <p:nvSpPr>
          <p:cNvPr id="4" name="C_1_BD#9e1f08389.fixed?vcp=1&amp;color=61,88,159&amp;vtp=1&amp;bbb=1"/>
          <p:cNvSpPr/>
          <p:nvPr/>
        </p:nvSpPr>
        <p:spPr>
          <a:xfrm>
            <a:off x="1216152" y="3529584"/>
            <a:ext cx="9756648" cy="212140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商路、贸易与文化交流</a:t>
            </a:r>
            <a:endParaRPr lang="en-US" altLang="zh-CN" sz="5400" dirty="0"/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37_1#2cde1cae7?vaa=1&amp;vcp=1&amp;vop=1&amp;pid=e55ed90e8&amp;color=0,55,96&amp;vtp=1&amp;bt=1&amp;bbb=1&amp;hb=1"/>
          <p:cNvSpPr/>
          <p:nvPr/>
        </p:nvSpPr>
        <p:spPr>
          <a:xfrm>
            <a:off x="502920" y="1869254"/>
            <a:ext cx="10570464" cy="11893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8.</a:t>
            </a:r>
            <a:r>
              <a:rPr lang="en-US" altLang="zh-CN" sz="1800" b="0" i="0" dirty="0">
                <a:solidFill>
                  <a:srgbClr val="00376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[湖北武汉2025高二月考]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随着对外交流日益频繁，中式英语在国际交流中的应用更加广泛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根据相关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国际机构的统计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：自1994年至2007年被加入国际英语行列的词汇中，中式英语占5％—20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％，超过任何其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他来源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这种外语借用汉语的现象增多表明(</a:t>
            </a:r>
            <a:r>
              <a:rPr lang="en-US" altLang="zh-CN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dirty="0"/>
          </a:p>
        </p:txBody>
      </p:sp>
      <p:sp>
        <p:nvSpPr>
          <p:cNvPr id="3" name="QC_5_AN.39_1#2cde1cae7.bracket?vaa=1&amp;vcp=1&amp;vop=1&amp;pid=e55ed90e8&amp;color=0,55,96&amp;vpa=10&amp;vtp=1"/>
          <p:cNvSpPr/>
          <p:nvPr/>
        </p:nvSpPr>
        <p:spPr>
          <a:xfrm>
            <a:off x="5016976" y="2694119"/>
            <a:ext cx="331788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0" i="0" dirty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endParaRPr lang="en-US" altLang="zh-CN" dirty="0"/>
          </a:p>
        </p:txBody>
      </p:sp>
      <p:sp>
        <p:nvSpPr>
          <p:cNvPr id="4" name="QC_5_BD.37_2#2cde1cae7.choices?vaa=1&amp;vcp=1&amp;vop=1&amp;pid=e55ed90e8&amp;color=0,55,96&amp;vtp=1&amp;bbb=1"/>
          <p:cNvSpPr/>
          <p:nvPr/>
        </p:nvSpPr>
        <p:spPr>
          <a:xfrm>
            <a:off x="502920" y="3106488"/>
            <a:ext cx="10570464" cy="7702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300"/>
              </a:lnSpc>
              <a:tabLst>
                <a:tab pos="5393055" algn="l"/>
              </a:tabLst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汉语开始成为国际通用语言</a:t>
            </a:r>
            <a:r>
              <a:rPr lang="en-US" altLang="zh-CN" sz="1800" b="0" i="0" spc="-1030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中国广泛参与全球治理</a:t>
            </a:r>
            <a:endParaRPr lang="en-US" altLang="zh-CN" sz="1800" dirty="0"/>
          </a:p>
          <a:p>
            <a:pPr latinLnBrk="1">
              <a:lnSpc>
                <a:spcPts val="3100"/>
              </a:lnSpc>
              <a:tabLst>
                <a:tab pos="5393055" algn="l"/>
              </a:tabLst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中国已逐渐掌握国际话语权</a:t>
            </a:r>
            <a:r>
              <a:rPr lang="en-US" altLang="zh-CN" sz="1800" b="0" i="0" spc="-1030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中国的软实力逐渐提升</a:t>
            </a:r>
            <a:endParaRPr lang="en-US" altLang="zh-CN" sz="1800" dirty="0"/>
          </a:p>
        </p:txBody>
      </p:sp>
      <p:sp>
        <p:nvSpPr>
          <p:cNvPr id="5" name="QC_5_AS.38_1#2cde1cae7?vaa=1&amp;vcp=1&amp;vop=1&amp;pid=e55ed90e8&amp;color=0,55,96&amp;vtp=1&amp;bbb=1&amp;hb=1"/>
          <p:cNvSpPr/>
          <p:nvPr/>
        </p:nvSpPr>
        <p:spPr>
          <a:xfrm>
            <a:off x="502920" y="3926273"/>
            <a:ext cx="10570464" cy="20305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【解析】本题考查现代文化产品的贸易与交流。根据材料“中式英语在国际交流中的应用更加广泛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超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过任何其他来源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”并结合所学可知，中式英语词汇被国际英语吸收，反映了中国文化影响力的增强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属于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软实力提升的体现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D项正确；汉语成为国际通用语言，始于1945年联合国成立，中国成为“五常”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之一，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排除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A项；材料反映的是中国文化影响力扩大，与“全球治理”不符，排除B项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；国际话语权是政治经济综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合实力的体现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仅语言影响不足以说明，排除C项。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41_1#9cbde3fd2?vaa=1&amp;vcp=1&amp;vop=1&amp;pid=e55ed90e8&amp;color=0,55,96&amp;vtp=1&amp;bt=1&amp;bbb=1&amp;hb=1"/>
          <p:cNvSpPr/>
          <p:nvPr/>
        </p:nvSpPr>
        <p:spPr>
          <a:xfrm>
            <a:off x="502920" y="3101503"/>
            <a:ext cx="10570464" cy="16084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9.</a:t>
            </a:r>
            <a:r>
              <a:rPr lang="en-US" altLang="zh-CN" sz="1800" b="0" i="0" dirty="0">
                <a:solidFill>
                  <a:srgbClr val="00376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[山东济南2025高二检测]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阅读材料，回答问题。</a:t>
            </a:r>
            <a:endParaRPr lang="en-US" altLang="zh-CN" sz="1800" dirty="0"/>
          </a:p>
          <a:p>
            <a:pPr algn="ctr" latinLnBrk="1">
              <a:lnSpc>
                <a:spcPts val="3300"/>
              </a:lnSpc>
            </a:pPr>
            <a:r>
              <a:rPr lang="en-US" altLang="zh-CN" b="1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近</a:t>
            </a:r>
            <a:r>
              <a:rPr lang="en-US" altLang="zh-CN" sz="1800" b="1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代典型期刊的服饰时尚信息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服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饰时尚在近代广受关注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近代中国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100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种重要期刊从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1884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年开始刊载服饰时尚信息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至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世纪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30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年代达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到顶峰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dirty="0"/>
          </a:p>
        </p:txBody>
      </p:sp>
    </p:spTree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41_2#9cbde3fd2?vaa=1&amp;vcp=1&amp;vop=1&amp;pid=e55ed90e8&amp;color=0,55,96&amp;mp=1&amp;vtp=1&amp;bt=1&amp;bbb=1"/>
          <p:cNvSpPr/>
          <p:nvPr/>
        </p:nvSpPr>
        <p:spPr>
          <a:xfrm>
            <a:off x="502920" y="1075821"/>
            <a:ext cx="10570464" cy="3638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典型期刊的服饰主题分布</a:t>
            </a:r>
            <a:endParaRPr lang="en-US" altLang="zh-CN" sz="1800" dirty="0"/>
          </a:p>
        </p:txBody>
      </p:sp>
      <p:graphicFrame>
        <p:nvGraphicFramePr>
          <p:cNvPr id="23" name="QO_5_BD.41_3#9cbde3fd2?colgroup=4,9,29&amp;vaa=1&amp;vcp=1&amp;vop=1&amp;pid=e55ed90e8&amp;color=0,55,96&amp;vtp=1&amp;bbb=1&amp;hb=1"/>
          <p:cNvGraphicFramePr>
            <a:graphicFrameLocks noGrp="1"/>
          </p:cNvGraphicFramePr>
          <p:nvPr>
            <p:custDataLst>
              <p:tags r:id="rId1"/>
            </p:custDataLst>
          </p:nvPr>
        </p:nvGraphicFramePr>
        <p:xfrm>
          <a:off x="502920" y="1577975"/>
          <a:ext cx="10606405" cy="4693285"/>
        </p:xfrm>
        <a:graphic>
          <a:graphicData uri="http://schemas.openxmlformats.org/drawingml/2006/table">
            <a:tbl>
              <a:tblPr/>
              <a:tblGrid>
                <a:gridCol w="1141095"/>
                <a:gridCol w="2437765"/>
                <a:gridCol w="7027545"/>
              </a:tblGrid>
              <a:tr h="375285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1" i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典型期刊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1" i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主题内容分布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1" i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特色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79500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《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良友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款式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时装表演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服饰历史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编织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刺绣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以介绍中外流行款式</a:t>
                      </a:r>
                      <a:r>
                        <a:rPr lang="en-US" altLang="zh-CN" sz="1800" b="0" i="0" spc="-10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民族服装</a:t>
                      </a:r>
                      <a:r>
                        <a:rPr lang="en-US" altLang="zh-CN" sz="1800" b="0" i="0" spc="-10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名人装束</a:t>
                      </a:r>
                      <a:r>
                        <a:rPr lang="en-US" altLang="zh-CN" sz="1800" b="0" i="0" spc="-10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时装表演</a:t>
                      </a:r>
                      <a:r>
                        <a:rPr lang="en-US" altLang="zh-CN" sz="1800" b="0" i="0" spc="-10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服饰历史</a:t>
                      </a:r>
                      <a:endParaRPr lang="en-US" altLang="zh-CN" sz="1800" b="0" i="0">
                        <a:solidFill>
                          <a:srgbClr val="003760"/>
                        </a:solidFill>
                        <a:latin typeface="Times New Roman" panose="02020603050405020304" pitchFamily="34" charset="0"/>
                        <a:ea typeface="楷体" panose="02010609060101010101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为特色</a:t>
                      </a:r>
                      <a:r>
                        <a:rPr lang="en-US" altLang="zh-CN" sz="1800" b="0" i="0" spc="-10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并有帽</a:t>
                      </a:r>
                      <a:r>
                        <a:rPr lang="en-US" altLang="zh-CN" sz="1800" b="0" i="0" spc="-10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袜</a:t>
                      </a:r>
                      <a:r>
                        <a:rPr lang="en-US" altLang="zh-CN" sz="1800" b="0" i="0" spc="-10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围巾</a:t>
                      </a:r>
                      <a:r>
                        <a:rPr lang="en-US" altLang="zh-CN" sz="1800" b="0" i="0" spc="-10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领带等配饰和编织</a:t>
                      </a:r>
                      <a:r>
                        <a:rPr lang="en-US" altLang="zh-CN" sz="1800" b="0" i="0" spc="-10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刺绣等内容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79500"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《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北洋画</a:t>
                      </a:r>
                      <a:endParaRPr lang="en-US" altLang="zh-CN" sz="1800" b="0" i="0">
                        <a:solidFill>
                          <a:srgbClr val="003760"/>
                        </a:solidFill>
                        <a:latin typeface="Times New Roman" panose="02020603050405020304" pitchFamily="34" charset="0"/>
                        <a:ea typeface="楷体" panose="02010609060101010101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报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款式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时装画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时装表演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服饰历史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以介绍中外流行款式</a:t>
                      </a:r>
                      <a:r>
                        <a:rPr lang="en-US" altLang="zh-CN" sz="1800" b="0" i="0" spc="-10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名人装束</a:t>
                      </a:r>
                      <a:r>
                        <a:rPr lang="en-US" altLang="zh-CN" sz="1800" b="0" i="0" spc="-10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时装画</a:t>
                      </a:r>
                      <a:r>
                        <a:rPr lang="en-US" altLang="zh-CN" sz="1800" b="0" i="0" spc="-10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时装表演</a:t>
                      </a:r>
                      <a:r>
                        <a:rPr lang="en-US" altLang="zh-CN" sz="1800" b="0" i="0" spc="-10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服饰历史为</a:t>
                      </a:r>
                      <a:endParaRPr lang="en-US" altLang="zh-CN" sz="1800" b="0" i="0">
                        <a:solidFill>
                          <a:srgbClr val="003760"/>
                        </a:solidFill>
                        <a:latin typeface="Times New Roman" panose="02020603050405020304" pitchFamily="34" charset="0"/>
                        <a:ea typeface="楷体" panose="02010609060101010101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特色</a:t>
                      </a:r>
                      <a:r>
                        <a:rPr lang="en-US" altLang="zh-CN" sz="1800" b="0" i="0" spc="-10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设有美的装束等栏目</a:t>
                      </a:r>
                      <a:r>
                        <a:rPr lang="en-US" altLang="zh-CN" sz="1800" b="0" i="0" spc="-10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并有涉及服饰的电影</a:t>
                      </a:r>
                      <a:r>
                        <a:rPr lang="en-US" altLang="zh-CN" sz="1800" b="0" i="0" spc="-10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戏剧</a:t>
                      </a:r>
                      <a:r>
                        <a:rPr lang="en-US" altLang="zh-CN" sz="1800" b="0" i="0" spc="-10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儿童等</a:t>
                      </a:r>
                      <a:endParaRPr lang="en-US" altLang="zh-CN" sz="1800" b="0" i="0">
                        <a:solidFill>
                          <a:srgbClr val="003760"/>
                        </a:solidFill>
                        <a:latin typeface="Times New Roman" panose="02020603050405020304" pitchFamily="34" charset="0"/>
                        <a:ea typeface="楷体" panose="02010609060101010101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专刊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79500"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《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妇人画</a:t>
                      </a:r>
                      <a:endParaRPr lang="en-US" altLang="zh-CN" sz="1800" b="0" i="0">
                        <a:solidFill>
                          <a:srgbClr val="003760"/>
                        </a:solidFill>
                        <a:latin typeface="Times New Roman" panose="02020603050405020304" pitchFamily="34" charset="0"/>
                        <a:ea typeface="楷体" panose="02010609060101010101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报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款式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旗袍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西装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刺绣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帽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以介绍中外流行款式</a:t>
                      </a:r>
                      <a:r>
                        <a:rPr lang="en-US" altLang="zh-CN" sz="1800" b="0" i="0" spc="-10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各地和历代服饰</a:t>
                      </a:r>
                      <a:r>
                        <a:rPr lang="en-US" altLang="zh-CN" sz="1800" b="0" i="0" spc="-10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刺绣和帽为特色</a:t>
                      </a:r>
                      <a:r>
                        <a:rPr lang="en-US" altLang="zh-CN" sz="1800" b="0" i="0" spc="-10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设有时</a:t>
                      </a:r>
                      <a:endParaRPr lang="en-US" altLang="zh-CN" sz="1800" b="0" i="0">
                        <a:solidFill>
                          <a:srgbClr val="003760"/>
                        </a:solidFill>
                        <a:latin typeface="Times New Roman" panose="02020603050405020304" pitchFamily="34" charset="0"/>
                        <a:ea typeface="楷体" panose="02010609060101010101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装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·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美容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·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流行</a:t>
                      </a:r>
                      <a:r>
                        <a:rPr lang="en-US" altLang="zh-CN" sz="1800" b="0" i="0" spc="-10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西装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·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男装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·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旗袍</a:t>
                      </a:r>
                      <a:r>
                        <a:rPr lang="en-US" altLang="zh-CN" sz="1800" b="0" i="0" spc="-10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刺绣花样等栏目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79500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《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玲珑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款式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时装表演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鞋帽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选购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穿着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保养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以介绍中外流行款式</a:t>
                      </a:r>
                      <a:r>
                        <a:rPr lang="en-US" altLang="zh-CN" sz="1800" b="0" i="0" spc="-10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名人装束</a:t>
                      </a:r>
                      <a:r>
                        <a:rPr lang="en-US" altLang="zh-CN" sz="1800" b="0" i="0" spc="-10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时装表演</a:t>
                      </a:r>
                      <a:r>
                        <a:rPr lang="en-US" altLang="zh-CN" sz="1800" b="0" i="0" spc="-10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服饰历史</a:t>
                      </a:r>
                      <a:r>
                        <a:rPr lang="en-US" altLang="zh-CN" sz="1800" b="0" i="0" spc="-10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围巾鞋帽</a:t>
                      </a:r>
                      <a:endParaRPr lang="en-US" altLang="zh-CN" sz="1800" b="0" i="0">
                        <a:solidFill>
                          <a:srgbClr val="003760"/>
                        </a:solidFill>
                        <a:latin typeface="Times New Roman" panose="02020603050405020304" pitchFamily="34" charset="0"/>
                        <a:ea typeface="楷体" panose="02010609060101010101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等配饰为特色</a:t>
                      </a:r>
                      <a:r>
                        <a:rPr lang="en-US" altLang="zh-CN" sz="1800" b="0" i="0" spc="-10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并有服饰选购</a:t>
                      </a:r>
                      <a:r>
                        <a:rPr lang="en-US" altLang="zh-CN" sz="1800" b="0" i="0" spc="-10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穿着</a:t>
                      </a:r>
                      <a:r>
                        <a:rPr lang="en-US" altLang="zh-CN" sz="1800" b="0" i="0" spc="-10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保养等知识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4" name="QO_5_BD.41_4#9cbde3fd2?colgroup=4,9,29&amp;vaa=1&amp;vcp=1&amp;vop=1&amp;pid=e55ed90e8&amp;color=0,55,96&amp;mp=1&amp;vtp=1&amp;bt=1&amp;bbb=1&amp;hb=1"/>
          <p:cNvGraphicFramePr>
            <a:graphicFrameLocks noGrp="1"/>
          </p:cNvGraphicFramePr>
          <p:nvPr/>
        </p:nvGraphicFramePr>
        <p:xfrm>
          <a:off x="824865" y="1748635"/>
          <a:ext cx="10543032" cy="2228914"/>
        </p:xfrm>
        <a:graphic>
          <a:graphicData uri="http://schemas.openxmlformats.org/drawingml/2006/table">
            <a:tbl>
              <a:tblPr/>
              <a:tblGrid>
                <a:gridCol w="1133856"/>
                <a:gridCol w="2423160"/>
                <a:gridCol w="6986016"/>
              </a:tblGrid>
              <a:tr h="385382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1" i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典型期刊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1" i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主题内容分布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1" i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特色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43458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《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中华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款式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时装表演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国货时装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旗袍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以介绍中外流行款式</a:t>
                      </a:r>
                      <a:r>
                        <a:rPr lang="en-US" altLang="zh-CN" sz="1800" b="0" i="0" spc="-10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民族服装</a:t>
                      </a:r>
                      <a:r>
                        <a:rPr lang="en-US" altLang="zh-CN" sz="1800" b="0" i="0" spc="-10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历代服装为特色</a:t>
                      </a:r>
                      <a:r>
                        <a:rPr lang="en-US" altLang="zh-CN" sz="1800" b="0" i="0" spc="-10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有时装表演</a:t>
                      </a:r>
                      <a:r>
                        <a:rPr lang="en-US" altLang="zh-CN" sz="1800" b="0" i="0" spc="-10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endParaRPr lang="en-US" altLang="zh-CN" sz="1800" b="0" i="0" spc="-100">
                        <a:solidFill>
                          <a:srgbClr val="00376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国货时装运动等栏目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00074"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《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摄影画</a:t>
                      </a:r>
                      <a:endParaRPr lang="en-US" altLang="zh-CN" sz="1800" b="0" i="0">
                        <a:solidFill>
                          <a:srgbClr val="003760"/>
                        </a:solidFill>
                        <a:latin typeface="Times New Roman" panose="02020603050405020304" pitchFamily="34" charset="0"/>
                        <a:ea typeface="楷体" panose="02010609060101010101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报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款式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名人装束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时装表演</a:t>
                      </a:r>
                      <a:r>
                        <a:rPr lang="en-US" altLang="zh-CN" sz="1800" b="0" i="0" spc="-10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西装穿法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时装摄影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以介绍中外流行款式</a:t>
                      </a:r>
                      <a:r>
                        <a:rPr lang="en-US" altLang="zh-CN" sz="1800" b="0" i="0" spc="-10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名人装束</a:t>
                      </a:r>
                      <a:r>
                        <a:rPr lang="en-US" altLang="zh-CN" sz="1800" b="0" i="0" spc="-10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时装表演为特色</a:t>
                      </a:r>
                      <a:r>
                        <a:rPr lang="en-US" altLang="zh-CN" sz="1800" b="0" i="0" spc="-10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并有西装穿</a:t>
                      </a:r>
                      <a:endParaRPr lang="en-US" altLang="zh-CN" sz="1800" b="0" i="0">
                        <a:solidFill>
                          <a:srgbClr val="003760"/>
                        </a:solidFill>
                        <a:latin typeface="Times New Roman" panose="02020603050405020304" pitchFamily="34" charset="0"/>
                        <a:ea typeface="楷体" panose="02010609060101010101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法</a:t>
                      </a:r>
                      <a:r>
                        <a:rPr lang="en-US" altLang="zh-CN" sz="1800" b="0" i="0" spc="-10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时装摄影等知识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QO_5_BD.41_5#9cbde3fd2?vaa=1&amp;vcp=1&amp;vop=1&amp;pid=e55ed90e8&amp;color=0,55,96&amp;vtp=1&amp;bbb=1"/>
          <p:cNvSpPr/>
          <p:nvPr/>
        </p:nvSpPr>
        <p:spPr>
          <a:xfrm>
            <a:off x="797560" y="3982565"/>
            <a:ext cx="10570464" cy="7734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r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——摘编自徐建红、吴川灵《中国近代刊载服饰时尚信息的重要期刊统计分析》</a:t>
            </a:r>
            <a:endParaRPr lang="en-US" altLang="zh-CN" sz="1800" dirty="0"/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概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括材料中近代典型期刊的服饰时尚信息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并结合材料加以解读。</a:t>
            </a:r>
            <a:endParaRPr lang="en-US" altLang="zh-CN" sz="1800" dirty="0"/>
          </a:p>
        </p:txBody>
      </p:sp>
      <p:sp>
        <p:nvSpPr>
          <p:cNvPr id="2" name="QO_5_BD.41_4#9cbde3fd2?colgroup=4,9,29&amp;vaa=1&amp;vcp=1&amp;vop=1&amp;pid=e55ed90e8&amp;color=0,55,96&amp;mp=1&amp;vtp=1&amp;bt=1&amp;bbb=1"/>
          <p:cNvSpPr txBox="1"/>
          <p:nvPr/>
        </p:nvSpPr>
        <p:spPr>
          <a:xfrm>
            <a:off x="11194521" y="982825"/>
            <a:ext cx="461665" cy="377411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algn="r">
              <a:lnSpc>
                <a:spcPts val="3200"/>
              </a:lnSpc>
            </a:pPr>
            <a:r>
              <a:rPr lang="zh-CN" altLang="en-US">
                <a:latin typeface="Times New Roman" panose="02020603050405020304" pitchFamily="34" charset="0"/>
              </a:rPr>
              <a:t>续表</a:t>
            </a:r>
            <a:endParaRPr lang="zh-CN" altLang="en-US">
              <a:latin typeface="Times New Roman" panose="02020603050405020304" pitchFamily="34" charset="0"/>
            </a:endParaRPr>
          </a:p>
        </p:txBody>
      </p:sp>
    </p:spTree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AS.42_1#9cbde3fd2?vaa=1&amp;vcp=1&amp;vop=1&amp;pid=e55ed90e8&amp;color=0,55,96&amp;vtp=1&amp;bt=1&amp;bbb=1&amp;hb=1"/>
          <p:cNvSpPr/>
          <p:nvPr/>
        </p:nvSpPr>
        <p:spPr>
          <a:xfrm>
            <a:off x="502920" y="2283306"/>
            <a:ext cx="10570464" cy="32880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【解析】本题考查近代中国服饰文化的交流。材料信息：据材料“近代典型期刊的服饰时尚信息”可知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刊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登服饰时尚信息的期刊种类较多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如《良友》《北洋画报》《妇人画报》《玲珑》《中华》《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摄影画报》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等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这说明服饰时尚在近代已被大众广泛关注；据材料“主题内容分布”“特色”可知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服饰主题涵盖了款式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设计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、时装表演、服饰历史、选购、穿着、保养等各个方面，已构建起全方位的服饰结构体系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；这体现了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服饰时尚理念已渗透到人们生活的各个方面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原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因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：据材料并结合所学可知，近代服饰信息主题的出现是因为鸦片战争后，随着西方入侵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西方工业文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明也不断传入中国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；为挽救民族危机，中国人向西方的学习经历了“器物—制度—思想文化”等阶段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即向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西方学习的不断深入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民主自由思想的传播；民族资本主义不断发展，近代化进程逐步推进。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AS.42_2#9cbde3fd2?vaa=1&amp;vcp=1&amp;vop=1&amp;pid=e55ed90e8&amp;color=0,55,96&amp;mp=1&amp;vtp=1&amp;bt=1&amp;bbb=1&amp;hb=1"/>
          <p:cNvSpPr/>
          <p:nvPr/>
        </p:nvSpPr>
        <p:spPr>
          <a:xfrm>
            <a:off x="502920" y="1878176"/>
            <a:ext cx="10570464" cy="41262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评价：据材料“近代典型期刊的服饰时尚信息”并结合所学可知，服饰时尚信息的传播，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如中外流行款式、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时装表演等的介绍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冲击了人们的着装观念，对中国近代服饰的演进起到了推动的作用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极大地促进了信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息的传播与交流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；据材料“典型期刊”中的《良友》《北洋画报》《妇人画报》《玲珑》《中华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》《摄影画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报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》等可知刊登服饰时尚信息的期刊种类较多，这些期刊以连续出版的形式及时报道消息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传播平等自由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的时尚理念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引领大众逐渐摒弃服饰作为社会阶层等级标志的观念，是中国社会思想意识的巨大进步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；据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材料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“《良友》”“《妇人画报》”“主题内容分布”“特色”可知，《良友》《妇人画报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》在宣传西方服饰的同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时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保留对传统刺绣的介绍；而《中华》《玲珑》《北洋画报》的“特色”中介绍服饰历史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、民族服装等内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容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以及中西合璧的旗袍等，体现传统文明在冲击中不断自我改造和创新，逐步向近代文明转型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。最后总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结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中国近代期刊作为新兴传播媒介，较为直接反映当时服饰时尚信息，可作为原始史料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丰富近代服饰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文化研究史料来源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提供珍贵的史料依据。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AN.43_1#9cbde3fd2?vaa=1&amp;vcp=1&amp;vop=1&amp;pid=e55ed90e8&amp;color=0,55,96&amp;vtp=1&amp;bt=1&amp;bbb=1&amp;hb=1"/>
          <p:cNvSpPr/>
          <p:nvPr/>
        </p:nvSpPr>
        <p:spPr>
          <a:xfrm>
            <a:off x="502920" y="1659736"/>
            <a:ext cx="10570464" cy="45453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【答案】</a:t>
            </a:r>
            <a:r>
              <a:rPr lang="en-US" altLang="zh-CN" sz="1800" b="0" i="0" dirty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材料信息：刊登服饰时尚信息的期刊种类较多，服饰时尚在近代已被大众广泛关注</a:t>
            </a:r>
            <a:r>
              <a:rPr lang="en-US" altLang="zh-CN" sz="1800" b="0" i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；服饰主题涵</a:t>
            </a:r>
            <a:endParaRPr lang="en-US" altLang="zh-CN" sz="1800" b="0" i="0">
              <a:solidFill>
                <a:srgbClr val="6565FF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盖了款式设计</a:t>
            </a:r>
            <a:r>
              <a:rPr lang="en-US" altLang="zh-CN" sz="1800" b="0" i="0" dirty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、时装表演、服饰历史、选购、穿着、保养等各个方面，</a:t>
            </a:r>
            <a:r>
              <a:rPr lang="en-US" altLang="zh-CN" sz="1800" b="0" i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已构建起全方位的服饰结构体系；</a:t>
            </a:r>
            <a:endParaRPr lang="en-US" altLang="zh-CN" sz="1800" b="0" i="0">
              <a:solidFill>
                <a:srgbClr val="6565FF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服饰时尚理念已渗透到人们生活的各个方面</a:t>
            </a:r>
            <a:r>
              <a:rPr lang="en-US" altLang="zh-CN" sz="1800" b="0" i="0" dirty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原</a:t>
            </a:r>
            <a:r>
              <a:rPr lang="en-US" altLang="zh-CN" sz="1800" b="0" i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因</a:t>
            </a:r>
            <a:r>
              <a:rPr lang="en-US" altLang="zh-CN" sz="1800" b="0" i="0" dirty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：西方工业文明的不断传入，向西方学习的不断深入，民主自由思想的传播，</a:t>
            </a:r>
            <a:r>
              <a:rPr lang="en-US" altLang="zh-CN" sz="1800" b="0" i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民族资本主义不断发展，</a:t>
            </a:r>
            <a:endParaRPr lang="en-US" altLang="zh-CN" sz="1800" b="0" i="0">
              <a:solidFill>
                <a:srgbClr val="6565FF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近代化进程逐步推进</a:t>
            </a:r>
            <a:r>
              <a:rPr lang="en-US" altLang="zh-CN" sz="1800" b="0" i="0" dirty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评</a:t>
            </a:r>
            <a:r>
              <a:rPr lang="en-US" altLang="zh-CN" sz="1800" b="0" i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价</a:t>
            </a:r>
            <a:r>
              <a:rPr lang="en-US" altLang="zh-CN" sz="1800" b="0" i="0" dirty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：服饰时尚信息的传播，对人们着装观念的转变与中国近代服饰的演进起到了推动的作用</a:t>
            </a:r>
            <a:r>
              <a:rPr lang="en-US" altLang="zh-CN" sz="1800" b="0" i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极大地促</a:t>
            </a:r>
            <a:endParaRPr lang="en-US" altLang="zh-CN" sz="1800" b="0" i="0">
              <a:solidFill>
                <a:srgbClr val="6565FF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进了信息的传播与交流</a:t>
            </a:r>
            <a:r>
              <a:rPr lang="en-US" altLang="zh-CN" sz="1800" b="0" i="0" dirty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。它以连续出版的形式及时报道消息，传播平等自由的时尚理念</a:t>
            </a:r>
            <a:r>
              <a:rPr lang="en-US" altLang="zh-CN" sz="1800" b="0" i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引领大众逐渐摒</a:t>
            </a:r>
            <a:endParaRPr lang="en-US" altLang="zh-CN" sz="1800" b="0" i="0">
              <a:solidFill>
                <a:srgbClr val="6565FF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弃服饰作为社会阶层等级标志的观念</a:t>
            </a:r>
            <a:r>
              <a:rPr lang="en-US" altLang="zh-CN" sz="1800" b="0" i="0" dirty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是中国社会思想意识的巨大进步。在宣传西方服饰的同时</a:t>
            </a:r>
            <a:r>
              <a:rPr lang="en-US" altLang="zh-CN" sz="1800" b="0" i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保留对</a:t>
            </a:r>
            <a:endParaRPr lang="en-US" altLang="zh-CN" sz="1800" b="0" i="0">
              <a:solidFill>
                <a:srgbClr val="6565FF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传统刺绣的介绍</a:t>
            </a:r>
            <a:r>
              <a:rPr lang="en-US" altLang="zh-CN" sz="1800" b="0" i="0" dirty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中西合璧的旗袍等体现传统文明在冲击中不断自我改造和创新，</a:t>
            </a:r>
            <a:r>
              <a:rPr lang="en-US" altLang="zh-CN" sz="1800" b="0" i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逐步向近代文明转型。</a:t>
            </a:r>
            <a:endParaRPr lang="en-US" altLang="zh-CN" sz="1800" b="0" i="0">
              <a:solidFill>
                <a:srgbClr val="6565FF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中国近代期刊作为新兴传播媒介</a:t>
            </a:r>
            <a:r>
              <a:rPr lang="en-US" altLang="zh-CN" sz="1800" b="0" i="0" dirty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较为直接反映当时服饰时尚信息，可作为原始史料</a:t>
            </a:r>
            <a:r>
              <a:rPr lang="en-US" altLang="zh-CN" sz="1800" b="0" i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丰富近代服饰文化</a:t>
            </a:r>
            <a:endParaRPr lang="en-US" altLang="zh-CN" sz="1800" b="0" i="0">
              <a:solidFill>
                <a:srgbClr val="6565FF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研究的史料来源</a:t>
            </a:r>
            <a:r>
              <a:rPr lang="en-US" altLang="zh-CN" b="0" i="0" dirty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b="0" i="0" dirty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提供珍贵的史料依据。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5_BD.44_1#2b7162fae?htil=2&amp;vaa=1&amp;vcp=1&amp;vop=1&amp;pid=d16c09c7b&amp;color=0,55,96&amp;tib=255,255,255&amp;vtp=1&amp;hs=1&amp;hs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684264" y="1950089"/>
            <a:ext cx="4370832" cy="2130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QC_5_BD.44_2#2b7162fae?htil=2&amp;vaa=1&amp;vcp=1&amp;vop=1&amp;pid=d16c09c7b&amp;color=0,55,96&amp;vtp=1&amp;bt=1&amp;bbb=1&amp;hb=1&amp;hs=1"/>
          <p:cNvSpPr/>
          <p:nvPr/>
        </p:nvSpPr>
        <p:spPr>
          <a:xfrm>
            <a:off x="502920" y="1886081"/>
            <a:ext cx="6071616" cy="11893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10.</a:t>
            </a:r>
            <a:r>
              <a:rPr lang="en-US" altLang="zh-CN" sz="1800" b="0" i="0" dirty="0">
                <a:solidFill>
                  <a:srgbClr val="00376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[辽宁大连2025高二期中]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下图为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18世纪荷兰东印度公司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从亚洲进口商品的情况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（计算单位：荷兰盾）。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由此可推知，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这一时期的荷兰(</a:t>
            </a:r>
            <a:r>
              <a:rPr lang="en-US" altLang="zh-CN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dirty="0"/>
          </a:p>
        </p:txBody>
      </p:sp>
      <p:sp>
        <p:nvSpPr>
          <p:cNvPr id="4" name="QC_5_AN.46_1#2b7162fae.bracket?vaa=1&amp;vcp=1&amp;vop=1&amp;pid=d16c09c7b&amp;color=0,55,96&amp;vpa=11&amp;vtp=1"/>
          <p:cNvSpPr/>
          <p:nvPr/>
        </p:nvSpPr>
        <p:spPr>
          <a:xfrm>
            <a:off x="2273776" y="2710946"/>
            <a:ext cx="331788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0" i="0" dirty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endParaRPr lang="en-US" altLang="zh-CN" dirty="0"/>
          </a:p>
        </p:txBody>
      </p:sp>
      <p:sp>
        <p:nvSpPr>
          <p:cNvPr id="5" name="QC_5_BD.44_3#2b7162fae.choices?htil=2&amp;vaa=1&amp;vcp=1&amp;vop=1&amp;pid=d16c09c7b&amp;color=0,55,96&amp;vtp=1&amp;bbb=1&amp;hs=1"/>
          <p:cNvSpPr/>
          <p:nvPr/>
        </p:nvSpPr>
        <p:spPr>
          <a:xfrm>
            <a:off x="502920" y="3123315"/>
            <a:ext cx="6071616" cy="7702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300"/>
              </a:lnSpc>
              <a:tabLst>
                <a:tab pos="3143250" algn="l"/>
              </a:tabLst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大众生活方式发生变化</a:t>
            </a:r>
            <a:r>
              <a:rPr lang="en-US" altLang="zh-CN" sz="1800" b="0" i="0" spc="-1030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垄断了东方的商品贸易</a:t>
            </a:r>
            <a:endParaRPr lang="en-US" altLang="zh-CN" sz="1800" dirty="0"/>
          </a:p>
          <a:p>
            <a:pPr latinLnBrk="1">
              <a:lnSpc>
                <a:spcPts val="3100"/>
              </a:lnSpc>
              <a:tabLst>
                <a:tab pos="3143250" algn="l"/>
              </a:tabLst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重构了全球的生产分工</a:t>
            </a:r>
            <a:r>
              <a:rPr lang="en-US" altLang="zh-CN" sz="1800" b="0" i="0" spc="-1030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工业革命增加原料需求</a:t>
            </a:r>
            <a:endParaRPr lang="en-US" altLang="zh-CN" sz="1800" dirty="0"/>
          </a:p>
        </p:txBody>
      </p:sp>
      <p:sp>
        <p:nvSpPr>
          <p:cNvPr id="8" name="QC_5_AS.45_1#2b7162fae?htil=2&amp;vaa=1&amp;vcp=1&amp;vop=1&amp;pid=d16c09c7b&amp;color=0,55,96&amp;vtp=1&amp;bbb=1&amp;hb=1&amp;hs=1"/>
          <p:cNvSpPr/>
          <p:nvPr/>
        </p:nvSpPr>
        <p:spPr>
          <a:xfrm>
            <a:off x="502920" y="4080260"/>
            <a:ext cx="10572016" cy="16114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【解析】</a:t>
            </a:r>
            <a:r>
              <a:rPr lang="en-US" altLang="zh-CN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  <a:sym typeface="+mn-ea"/>
              </a:rPr>
              <a:t>本题结合史料实证考查商品流动与文化交流国际化。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从材料可知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荷兰从亚洲进口茶和咖啡的数量逐渐增加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反映了荷兰人对茶和咖啡的需求量增加，人们的生活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方式发生了变化， A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项正确;材料中没有用荷兰和其他国家进行对比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无法得知荷兰垄断了东方的商品贸易，排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除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B项;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材料不涉及全球生产分工， 且当时的荷兰也没有能力重构全球的生产分工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排除C项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；根据材料时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间</a:t>
            </a: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并结合所学知识可知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18世纪工业革命增加原料需求的是英国而非荷兰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排除D项。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8" grpId="0"/>
      <p:bldP spid="8" grpId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5_BD.48_1#719149d28?htil=3&amp;vaa=1&amp;vcp=1&amp;vop=1&amp;pid=d16c09c7b&amp;color=0,55,96&amp;tib=255,255,255&amp;vtp=1&amp;hs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553364" y="1808611"/>
            <a:ext cx="1444752" cy="1645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QC_5_BD.48_2#719149d28?htil=3&amp;vaa=1&amp;vcp=1&amp;vop=1&amp;pid=d16c09c7b&amp;color=0,55,96&amp;vtp=1&amp;bt=1&amp;bbb=1&amp;hb=1&amp;hs=1"/>
          <p:cNvSpPr/>
          <p:nvPr/>
        </p:nvSpPr>
        <p:spPr>
          <a:xfrm>
            <a:off x="502920" y="1744603"/>
            <a:ext cx="8997696" cy="11544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11.</a:t>
            </a:r>
            <a:r>
              <a:rPr lang="en-US" altLang="zh-CN" sz="1800" b="0" i="0" dirty="0">
                <a:solidFill>
                  <a:srgbClr val="00376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[山东潍坊2025高二期末]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下图为美国波士顿凯尔特人篮球队的队徽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。其主体形象是一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2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位装扮成爱尔兰小精灵的男性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以爱尔兰人传统的绿色为主色调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衣服上装饰着爱尔兰国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0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花三叶草图案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该队徽的设计说明了(</a:t>
            </a:r>
            <a:r>
              <a:rPr lang="en-US" altLang="zh-CN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dirty="0"/>
          </a:p>
        </p:txBody>
      </p:sp>
      <p:sp>
        <p:nvSpPr>
          <p:cNvPr id="4" name="QC_5_AN.50_1#719149d28.bracket?vaa=1&amp;vcp=1&amp;vop=1&amp;pid=d16c09c7b&amp;color=0,55,96&amp;vpa=12&amp;vtp=1"/>
          <p:cNvSpPr/>
          <p:nvPr/>
        </p:nvSpPr>
        <p:spPr>
          <a:xfrm>
            <a:off x="4331176" y="2546862"/>
            <a:ext cx="331788" cy="34461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000"/>
              </a:lnSpc>
            </a:pPr>
            <a:r>
              <a:rPr lang="en-US" altLang="zh-CN" b="0" i="0" dirty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endParaRPr lang="en-US" altLang="zh-CN" dirty="0"/>
          </a:p>
        </p:txBody>
      </p:sp>
      <p:sp>
        <p:nvSpPr>
          <p:cNvPr id="5" name="QC_5_BD.48_3#719149d28.choices?htil=3&amp;vaa=1&amp;vcp=1&amp;vop=1&amp;pid=d16c09c7b&amp;color=0,55,96&amp;vtp=1&amp;bbb=1&amp;hs=1"/>
          <p:cNvSpPr/>
          <p:nvPr/>
        </p:nvSpPr>
        <p:spPr>
          <a:xfrm>
            <a:off x="502920" y="2939610"/>
            <a:ext cx="8997696" cy="7480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4606290" algn="l"/>
              </a:tabLst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人口迁徙促进文化交锋</a:t>
            </a:r>
            <a:r>
              <a:rPr lang="en-US" altLang="zh-CN" sz="1800" b="0" i="0" spc="-1030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体育竞技增强文化认同</a:t>
            </a:r>
            <a:endParaRPr lang="en-US" altLang="zh-CN" sz="1800" dirty="0"/>
          </a:p>
          <a:p>
            <a:pPr latinLnBrk="1">
              <a:lnSpc>
                <a:spcPts val="3000"/>
              </a:lnSpc>
              <a:tabLst>
                <a:tab pos="4606290" algn="l"/>
              </a:tabLst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殖民扩张加剧文化冲突</a:t>
            </a:r>
            <a:r>
              <a:rPr lang="en-US" altLang="zh-CN" sz="1800" b="0" i="0" spc="-1030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商贸往来推动文化交流</a:t>
            </a:r>
            <a:endParaRPr lang="en-US" altLang="zh-CN" sz="1800" dirty="0"/>
          </a:p>
        </p:txBody>
      </p:sp>
      <p:sp>
        <p:nvSpPr>
          <p:cNvPr id="6" name="QC_5_AS.49_1#719149d28?vaa=1&amp;vcp=1&amp;vop=1&amp;pid=d16c09c7b&amp;color=0,55,96&amp;vtp=1&amp;bbb=1&amp;hb=1&amp;hs=1"/>
          <p:cNvSpPr/>
          <p:nvPr/>
        </p:nvSpPr>
        <p:spPr>
          <a:xfrm>
            <a:off x="502920" y="3739710"/>
            <a:ext cx="10570464" cy="236709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【解析】本题结合历史解释考查商品流动与文化交流。美国是移民国家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波士顿凯尔特人篮球队队徽主体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2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为装扮成爱尔兰小精灵的男性形象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以爱尔兰人传统的绿色为主色调且有三叶草图案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说明爱尔兰文化随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2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着爱尔兰人迁移到美国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在商贸等往来中，文化得到交流传播，体现了商贸往来推动文化交流，故选D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项；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2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队徽展现文化交流成果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“文化交锋”与材料不符，排除A项；队徽设计主要反映文化交流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与因体育竞技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2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产生对某文化的认可无关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排除B项；队徽呈现的是文化交流现象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并非殖民扩张中不同文化间的矛盾冲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29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突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排除C项。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6" grpId="0" animBg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2#0d8bb4171.fixed?vcp=1&amp;pid=9e1f08389&amp;color=0,55,96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49224" y="2624328"/>
            <a:ext cx="3419856" cy="1188720"/>
          </a:xfrm>
          <a:prstGeom prst="rect">
            <a:avLst/>
          </a:prstGeom>
        </p:spPr>
      </p:pic>
      <p:sp>
        <p:nvSpPr>
          <p:cNvPr id="3" name="C_2_BD#0d8bb4171.fixed?vcp=1&amp;pid=9e1f08389&amp;color=61,88,159&amp;vtp=1&amp;bbb=1"/>
          <p:cNvSpPr/>
          <p:nvPr/>
        </p:nvSpPr>
        <p:spPr>
          <a:xfrm>
            <a:off x="649224" y="2624328"/>
            <a:ext cx="2916936" cy="12252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第10课</a:t>
            </a:r>
            <a:endParaRPr lang="en-US" altLang="zh-CN" sz="5400" dirty="0"/>
          </a:p>
        </p:txBody>
      </p:sp>
      <p:sp>
        <p:nvSpPr>
          <p:cNvPr id="4" name="C_2_BD#0d8bb4171.fixed?vcp=1&amp;pid=9e1f08389&amp;color=61,88,159&amp;vtp=1&amp;bbb=1&amp;hb=1"/>
          <p:cNvSpPr/>
          <p:nvPr/>
        </p:nvSpPr>
        <p:spPr>
          <a:xfrm>
            <a:off x="4251960" y="2267712"/>
            <a:ext cx="7918704" cy="19110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 latinLnBrk="1">
              <a:lnSpc>
                <a:spcPts val="6500"/>
              </a:lnSpc>
            </a:pPr>
            <a:r>
              <a:rPr lang="en-US" altLang="zh-CN" sz="5400" b="0" i="0">
                <a:solidFill>
                  <a:srgbClr val="3D589F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近代以来的世界贸易与文</a:t>
            </a:r>
            <a:endParaRPr lang="en-US" altLang="zh-CN" sz="5400" b="0" i="0">
              <a:solidFill>
                <a:srgbClr val="3D589F"/>
              </a:solidFill>
              <a:latin typeface="印品黑体" pitchFamily="34" charset="0"/>
              <a:ea typeface="印品黑体" pitchFamily="34" charset="-122"/>
              <a:cs typeface="印品黑体" pitchFamily="34" charset="-120"/>
            </a:endParaRPr>
          </a:p>
          <a:p>
            <a:pPr latinLnBrk="1">
              <a:lnSpc>
                <a:spcPts val="6600"/>
              </a:lnSpc>
            </a:pPr>
            <a:r>
              <a:rPr lang="en-US" altLang="zh-CN" sz="5400" b="0" i="0">
                <a:solidFill>
                  <a:srgbClr val="3D589F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化交流的扩展</a:t>
            </a:r>
            <a:endParaRPr lang="en-US" altLang="zh-CN" sz="5400" dirty="0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#目录1:0d8bb4171?lid=02b91dc6b&amp;cid=02b91dc6b&amp;vtp=1&amp;bt=1&amp;bbb=1"/>
          <p:cNvSpPr/>
          <p:nvPr/>
        </p:nvSpPr>
        <p:spPr>
          <a:xfrm>
            <a:off x="5943600" y="1728216"/>
            <a:ext cx="6117336" cy="283464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 latinLnBrk="1">
              <a:lnSpc>
                <a:spcPts val="2400"/>
              </a:lnSpc>
            </a:pPr>
            <a:r>
              <a:rPr lang="en-US" altLang="zh-CN" sz="16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知识点1</a:t>
            </a:r>
            <a:r>
              <a:rPr lang="en-US" altLang="zh-CN" sz="16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6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全球贸易网的形成    基础</a:t>
            </a:r>
            <a:endParaRPr lang="en-US" altLang="zh-CN" sz="1600" dirty="0"/>
          </a:p>
        </p:txBody>
      </p:sp>
      <p:sp>
        <p:nvSpPr>
          <p:cNvPr id="3" name="C_1#目录1:0d8bb4171?lid=e0fe24fba&amp;cid=e0fe24fba&amp;vtp=1&amp;bbb=1">
            <a:hlinkClick r:id="rId1" action="ppaction://hlinksldjump"/>
          </p:cNvPr>
          <p:cNvSpPr/>
          <p:nvPr/>
        </p:nvSpPr>
        <p:spPr>
          <a:xfrm>
            <a:off x="5943600" y="3649345"/>
            <a:ext cx="6117336" cy="283464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 latinLnBrk="1">
              <a:lnSpc>
                <a:spcPts val="2400"/>
              </a:lnSpc>
            </a:pPr>
            <a:r>
              <a:rPr lang="en-US" altLang="zh-CN" sz="16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要点1</a:t>
            </a:r>
            <a:r>
              <a:rPr lang="en-US" altLang="zh-CN" sz="16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6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全球贸易网形成和发展的过程    重点</a:t>
            </a:r>
            <a:endParaRPr lang="en-US" altLang="zh-CN" sz="1600" dirty="0"/>
          </a:p>
        </p:txBody>
      </p:sp>
      <p:sp>
        <p:nvSpPr>
          <p:cNvPr id="4" name="C_1#目录1:0d8bb4171?lid=c61d08a0e&amp;cid=c61d08a0e&amp;vtp=1&amp;bbb=1">
            <a:hlinkClick r:id="rId2" action="ppaction://hlinksldjump"/>
          </p:cNvPr>
          <p:cNvSpPr/>
          <p:nvPr/>
        </p:nvSpPr>
        <p:spPr>
          <a:xfrm>
            <a:off x="5943600" y="3932428"/>
            <a:ext cx="6117336" cy="283464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 latinLnBrk="1">
              <a:lnSpc>
                <a:spcPts val="2400"/>
              </a:lnSpc>
            </a:pPr>
            <a:r>
              <a:rPr lang="en-US" altLang="zh-CN" sz="16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要点2</a:t>
            </a:r>
            <a:r>
              <a:rPr lang="en-US" altLang="zh-CN" sz="16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6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国际贸易背景下文化交流的特点     难点</a:t>
            </a:r>
            <a:endParaRPr lang="en-US" altLang="zh-CN" sz="1600" dirty="0"/>
          </a:p>
        </p:txBody>
      </p:sp>
      <p:sp>
        <p:nvSpPr>
          <p:cNvPr id="5" name="C_1#目录1:0d8bb4171?lid=f25d1170b&amp;cid=f25d1170b&amp;vtp=1&amp;bbb=1"/>
          <p:cNvSpPr/>
          <p:nvPr/>
        </p:nvSpPr>
        <p:spPr>
          <a:xfrm>
            <a:off x="5943600" y="4487672"/>
            <a:ext cx="6117336" cy="283464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 latinLnBrk="1">
              <a:lnSpc>
                <a:spcPts val="2400"/>
              </a:lnSpc>
            </a:pPr>
            <a:r>
              <a:rPr lang="en-US" altLang="zh-CN" sz="16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史料1</a:t>
            </a:r>
            <a:r>
              <a:rPr lang="en-US" altLang="zh-CN" sz="16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6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16—18世纪亚欧香料贸易兴起的原因及其影响</a:t>
            </a:r>
            <a:endParaRPr lang="zh-CN" altLang="en-US" sz="1600" b="0" i="0" dirty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</p:txBody>
      </p:sp>
      <p:sp>
        <p:nvSpPr>
          <p:cNvPr id="6" name="C_1#目录1:0d8bb4171?lid=6cae125e2&amp;cid=6cae125e2&amp;vtp=1&amp;bbb=1"/>
          <p:cNvSpPr/>
          <p:nvPr/>
        </p:nvSpPr>
        <p:spPr>
          <a:xfrm>
            <a:off x="5943600" y="4771390"/>
            <a:ext cx="6117336" cy="283464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 latinLnBrk="1">
              <a:lnSpc>
                <a:spcPts val="2400"/>
              </a:lnSpc>
            </a:pPr>
            <a:r>
              <a:rPr lang="en-US" altLang="zh-CN" sz="16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史料2</a:t>
            </a:r>
            <a:r>
              <a:rPr lang="en-US" altLang="zh-CN" sz="16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6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茶文化在英国的传播 </a:t>
            </a:r>
            <a:endParaRPr lang="zh-CN" altLang="en-US" sz="1600" b="0" i="0" dirty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</p:txBody>
      </p:sp>
      <p:sp>
        <p:nvSpPr>
          <p:cNvPr id="7" name="C_1#目录1:0d8bb4171?lid=02b91dc6b&amp;cid=02b91dc6b&amp;vtp=1&amp;bt=1&amp;bbb=1"/>
          <p:cNvSpPr/>
          <p:nvPr/>
        </p:nvSpPr>
        <p:spPr>
          <a:xfrm>
            <a:off x="5943600" y="2111121"/>
            <a:ext cx="6117336" cy="283464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 latinLnBrk="1">
              <a:lnSpc>
                <a:spcPts val="2400"/>
              </a:lnSpc>
            </a:pPr>
            <a:r>
              <a:rPr lang="en-US" altLang="zh-CN" sz="16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知识点2</a:t>
            </a:r>
            <a:r>
              <a:rPr lang="en-US" altLang="zh-CN" sz="16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zh-CN" altLang="en-US" sz="16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商品流动与文化</a:t>
            </a:r>
            <a:r>
              <a:rPr lang="zh-CN" altLang="en-US" sz="16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交流国际化</a:t>
            </a:r>
            <a:r>
              <a:rPr lang="en-US" altLang="zh-CN" sz="16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    基础</a:t>
            </a:r>
            <a:endParaRPr lang="en-US" altLang="zh-CN" sz="1600" dirty="0"/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e0fe24fba?vcp=1&amp;pid=f3233b02d&amp;color=101,101,255&amp;vtp=1&amp;bt=1&amp;bbb=1"/>
          <p:cNvSpPr/>
          <p:nvPr/>
        </p:nvSpPr>
        <p:spPr>
          <a:xfrm>
            <a:off x="502920" y="1508760"/>
            <a:ext cx="10570464" cy="812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要点1</a:t>
            </a:r>
            <a:r>
              <a:rPr lang="en-US" altLang="zh-CN" sz="2000" b="0" i="0" dirty="0">
                <a:solidFill>
                  <a:srgbClr val="6565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全球贸易网形成和发展的过程</a:t>
            </a:r>
            <a:endParaRPr lang="en-US" altLang="zh-CN" sz="2000" dirty="0"/>
          </a:p>
        </p:txBody>
      </p:sp>
      <p:sp>
        <p:nvSpPr>
          <p:cNvPr id="3" name="P_5_BD#224e8a67d?vcp=1&amp;pid=e0fe24fba&amp;color=0,55,96&amp;vtp=1&amp;bbb=1&amp;hb=1"/>
          <p:cNvSpPr/>
          <p:nvPr/>
        </p:nvSpPr>
        <p:spPr>
          <a:xfrm>
            <a:off x="502920" y="1940623"/>
            <a:ext cx="10570464" cy="370230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全球贸易网的形成与发展经历了五个关键阶段，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具体过程如下。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1" i="0">
                <a:solidFill>
                  <a:srgbClr val="00376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1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.前全球化时期（15世纪前）：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世界贸易是主要局限于各洲内部及亚欧大陆之间的局部性贸易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缺乏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稳定的洲际贸易路线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商品流通规模和范围有限。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1" i="0">
                <a:solidFill>
                  <a:srgbClr val="00376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1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.新航路开辟与殖民扩张推动初步形成（15世纪—18世纪中期）：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随着新航路开辟与殖民扩张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地域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隔绝被打破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洲际贸易扩展。这一阶段，商品种类与数量大幅增加，股份公司兴起以管理远距离贸易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以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欧洲为中心的世界市场初步形成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各洲经济联系加强。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1" i="0">
                <a:solidFill>
                  <a:srgbClr val="00376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1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.工业革命推动深化（18世纪中期—20世纪初）：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工业革命后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欧美大规模生产需开拓原料产地与商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品市场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催生国际分工的出现。交通工具的发展缩短物流时间，电报加速信息传递，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促进全球商品流通。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世纪初，资本主义世界市场最终形成。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#1.3</a:t>
            </a:r>
            <a:endParaRPr lang="en-US" altLang="zh-CN" dirty="0"/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_BD#224e8a67d?vcp=1&amp;pid=e0fe24fba&amp;color=0,55,96&amp;vtp=1&amp;bt=1&amp;bbb=1&amp;hb=1"/>
          <p:cNvSpPr/>
          <p:nvPr/>
        </p:nvSpPr>
        <p:spPr>
          <a:xfrm>
            <a:off x="502920" y="3108583"/>
            <a:ext cx="10570464" cy="160699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4.动荡与停滞（20世纪上半期）：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两次世界大战、经济危机及冷战爆发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导致社会主义与资本主义阵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营贸易受阻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全球贸易网遭受严重冲击。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1" i="0">
                <a:solidFill>
                  <a:srgbClr val="00376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1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.战后全球化加速（1945年至今）：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随着冷战结束、中国改革开放及市场经济发展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、交通与通信技术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革新等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世界经济进入全球化时代，世界贸易向纵深发展。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#1.5</a:t>
            </a:r>
            <a:endParaRPr lang="en-US" altLang="zh-CN" dirty="0"/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_1#618ab1371?vaa=1&amp;vcp=1&amp;vop=1&amp;pid=e0fe24fba&amp;color=0,55,96&amp;vtp=1&amp;bt=1&amp;bbb=1&amp;hb=1"/>
          <p:cNvSpPr/>
          <p:nvPr/>
        </p:nvSpPr>
        <p:spPr>
          <a:xfrm>
            <a:off x="502920" y="2072454"/>
            <a:ext cx="10570464" cy="7702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例1</a:t>
            </a:r>
            <a:r>
              <a:rPr lang="en-US" altLang="zh-CN" sz="1800" b="1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[广东东莞2025高二期中]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在中美洲萨尔瓦多地区的考古发掘中，出土的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17世纪陶器呈现兼具西非的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几何纹样与葡萄牙的釉彩工艺的特征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这反映了(</a:t>
            </a:r>
            <a:r>
              <a:rPr lang="en-US" altLang="zh-CN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dirty="0"/>
          </a:p>
        </p:txBody>
      </p:sp>
      <p:sp>
        <p:nvSpPr>
          <p:cNvPr id="3" name="QC_5_AN.3_1#618ab1371.bracket?vaa=1&amp;vcp=1&amp;vop=1&amp;pid=e0fe24fba&amp;color=0,55,96&amp;vpa=1&amp;vtp=1"/>
          <p:cNvSpPr/>
          <p:nvPr/>
        </p:nvSpPr>
        <p:spPr>
          <a:xfrm>
            <a:off x="5486876" y="2478218"/>
            <a:ext cx="319088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0" i="0" dirty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endParaRPr lang="en-US" altLang="zh-CN" dirty="0"/>
          </a:p>
        </p:txBody>
      </p:sp>
      <p:sp>
        <p:nvSpPr>
          <p:cNvPr id="4" name="QC_5_BD.1_2#618ab1371.choices?vaa=1&amp;vcp=1&amp;vop=1&amp;pid=e0fe24fba&amp;color=0,55,96&amp;vtp=1&amp;bbb=1"/>
          <p:cNvSpPr/>
          <p:nvPr/>
        </p:nvSpPr>
        <p:spPr>
          <a:xfrm>
            <a:off x="502920" y="2897573"/>
            <a:ext cx="10570464" cy="7702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300"/>
              </a:lnSpc>
              <a:tabLst>
                <a:tab pos="5393055" algn="l"/>
              </a:tabLst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原住民文化在殖民压迫下完全消亡</a:t>
            </a:r>
            <a:r>
              <a:rPr lang="en-US" altLang="zh-CN" sz="1800" b="0" i="0" spc="-1030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欧洲工业革命推动美洲艺术标准化</a:t>
            </a:r>
            <a:endParaRPr lang="en-US" altLang="zh-CN" sz="1800" dirty="0"/>
          </a:p>
          <a:p>
            <a:pPr latinLnBrk="1">
              <a:lnSpc>
                <a:spcPts val="3100"/>
              </a:lnSpc>
              <a:tabLst>
                <a:tab pos="5393055" algn="l"/>
              </a:tabLst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跨大西洋奴隶贸易催生混生文化形态</a:t>
            </a:r>
            <a:r>
              <a:rPr lang="en-US" altLang="zh-CN" sz="1800" b="0" i="0" spc="-1030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宗教改革促进了殖民地审美观念统一</a:t>
            </a:r>
            <a:endParaRPr lang="en-US" altLang="zh-CN" sz="1800" dirty="0"/>
          </a:p>
        </p:txBody>
      </p:sp>
      <p:sp>
        <p:nvSpPr>
          <p:cNvPr id="5" name="QC_5_AS.2_1#618ab1371?vaa=1&amp;vcp=1&amp;vop=1&amp;pid=e0fe24fba&amp;color=0,55,96&amp;vtp=1&amp;bbb=1&amp;hb=1"/>
          <p:cNvSpPr/>
          <p:nvPr/>
        </p:nvSpPr>
        <p:spPr>
          <a:xfrm>
            <a:off x="502920" y="3717358"/>
            <a:ext cx="10570464" cy="20305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【解析】本题考查全球贸易网的形成。根据材料中的信息“中美洲萨尔瓦多”“出土的17世纪陶器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”兼具西非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纹样与葡萄牙工艺并结合所学知识可知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奴隶贸易下的西非奴隶将本土几何纹样带入中美洲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葡萄牙殖民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者引入釉彩工艺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两者交融形成混生文化，C项正确；材料未涉及原住民文化存亡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且陶器反映的是非洲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与欧洲元素的交融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排除A项；工业革命始于18世纪60年代，与材料时间不符，排除B项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；宗教改革关注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教义分歧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与殖民地手工艺跨文化交融无直接关联，排除D项。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c61d08a0e?vcp=1&amp;pid=f3233b02d&amp;color=101,101,255&amp;vtp=1&amp;bt=1&amp;bbb=1"/>
          <p:cNvSpPr/>
          <p:nvPr/>
        </p:nvSpPr>
        <p:spPr>
          <a:xfrm>
            <a:off x="502920" y="1508761"/>
            <a:ext cx="10570464" cy="39357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要点2</a:t>
            </a:r>
            <a:r>
              <a:rPr lang="en-US" altLang="zh-CN" sz="2000" b="0" i="0" dirty="0">
                <a:solidFill>
                  <a:srgbClr val="6565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国际贸易背景下文化交流的特点</a:t>
            </a:r>
            <a:endParaRPr lang="en-US" altLang="zh-CN" sz="2000" dirty="0"/>
          </a:p>
        </p:txBody>
      </p:sp>
      <p:sp>
        <p:nvSpPr>
          <p:cNvPr id="3" name="P_5_BD#cecd9d2b1?vcp=1&amp;pid=c61d08a0e&amp;color=0,55,96&amp;vtp=1&amp;bbb=1&amp;hb=1"/>
          <p:cNvSpPr/>
          <p:nvPr/>
        </p:nvSpPr>
        <p:spPr>
          <a:xfrm>
            <a:off x="502920" y="1891728"/>
            <a:ext cx="10570464" cy="44183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1.文化交流的国际化：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国际贸易的发展，伴随着国家、民族、地区之间的文化交流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促进了文化在世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2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界范围内的传播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dirty="0"/>
          </a:p>
          <a:p>
            <a:pPr latinLnBrk="1">
              <a:lnSpc>
                <a:spcPts val="3200"/>
              </a:lnSpc>
            </a:pPr>
            <a:r>
              <a:rPr lang="en-US" altLang="zh-CN" b="1" i="0">
                <a:solidFill>
                  <a:srgbClr val="00376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1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.文化交流的民族化：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文化交流是民族性特色文化的互通，把体现自身知识、信念、道德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、艺术和习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2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俗的商品进行交流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具有明显的区域化、民族化特点，如中国的茶文化，西方的咖啡文化、音乐、舞蹈等。</a:t>
            </a:r>
            <a:endParaRPr lang="en-US" altLang="zh-CN" sz="1800" dirty="0"/>
          </a:p>
          <a:p>
            <a:pPr latinLnBrk="1">
              <a:lnSpc>
                <a:spcPts val="3200"/>
              </a:lnSpc>
            </a:pPr>
            <a:r>
              <a:rPr lang="en-US" altLang="zh-CN" b="1" i="0">
                <a:solidFill>
                  <a:srgbClr val="00376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1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.文化交流的渐进性：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国际性的文化交流伴随着国际化的贸易发展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国际贸易发展是一个长期渐进的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2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过程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传播的广度和深度也体现在文化的交流中，如中国服饰对西方的影响过程。</a:t>
            </a:r>
            <a:endParaRPr lang="en-US" altLang="zh-CN" sz="1800" dirty="0"/>
          </a:p>
          <a:p>
            <a:pPr latinLnBrk="1">
              <a:lnSpc>
                <a:spcPts val="3200"/>
              </a:lnSpc>
            </a:pPr>
            <a:r>
              <a:rPr lang="en-US" altLang="zh-CN" b="1" i="0">
                <a:solidFill>
                  <a:srgbClr val="00376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1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.文化交流的包容性：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国际性的文化交流的状况与各国的政策、文化态度关系密切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从古代中国唐朝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2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的西域乐舞到近现代西方女装设计采用东方样式，体现了各自不同文化的包容或者说交融是国际文化交流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2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的重要内容和结果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dirty="0"/>
          </a:p>
          <a:p>
            <a:pPr latinLnBrk="1">
              <a:lnSpc>
                <a:spcPts val="3200"/>
              </a:lnSpc>
            </a:pPr>
            <a:r>
              <a:rPr lang="en-US" altLang="zh-CN" b="1" i="0">
                <a:solidFill>
                  <a:srgbClr val="00376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1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.文化交流的创新性、本土化：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不同文化交流的同时，也发生了本土化的倾向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如佛教传入中国后禅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宗的形成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、日本茶道的形成、英国下午茶的形成、中国人制作的钟表等。</a:t>
            </a:r>
            <a:endParaRPr lang="en-US" altLang="zh-CN" dirty="0"/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5_1#63c23fc97?vaa=1&amp;vcp=1&amp;vop=1&amp;pid=c61d08a0e&amp;color=0,55,96&amp;vtp=1&amp;bt=1&amp;bbb=1&amp;hb=1"/>
          <p:cNvSpPr/>
          <p:nvPr/>
        </p:nvSpPr>
        <p:spPr>
          <a:xfrm>
            <a:off x="502920" y="2072454"/>
            <a:ext cx="10570464" cy="7702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例2</a:t>
            </a:r>
            <a:r>
              <a:rPr lang="en-US" altLang="zh-CN" sz="1800" b="1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[山东枣庄2025高二期末]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18世纪，欧洲洛可可艺术崇尚自然和曲线之美，讲究清新高雅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。德国学者利奇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温认为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洛可可艺术风格的产生和发展，在很大程度上受到了中国文化的影响。</a:t>
            </a: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由此可知(</a:t>
            </a:r>
            <a:r>
              <a:rPr lang="en-US" altLang="zh-CN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dirty="0"/>
          </a:p>
        </p:txBody>
      </p:sp>
      <p:sp>
        <p:nvSpPr>
          <p:cNvPr id="3" name="QC_5_AN.7_1#63c23fc97.bracket?vaa=1&amp;vcp=1&amp;vop=1&amp;pid=c61d08a0e&amp;color=0,55,96&amp;vpa=2&amp;vtp=1"/>
          <p:cNvSpPr/>
          <p:nvPr/>
        </p:nvSpPr>
        <p:spPr>
          <a:xfrm>
            <a:off x="9588975" y="2478218"/>
            <a:ext cx="331788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0" i="0" dirty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endParaRPr lang="en-US" altLang="zh-CN" dirty="0"/>
          </a:p>
        </p:txBody>
      </p:sp>
      <p:sp>
        <p:nvSpPr>
          <p:cNvPr id="4" name="QC_5_BD.5_2#63c23fc97.choices?vaa=1&amp;vcp=1&amp;vop=1&amp;pid=c61d08a0e&amp;color=0,55,96&amp;vtp=1&amp;bbb=1"/>
          <p:cNvSpPr/>
          <p:nvPr/>
        </p:nvSpPr>
        <p:spPr>
          <a:xfrm>
            <a:off x="502920" y="2897573"/>
            <a:ext cx="10570464" cy="7702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300"/>
              </a:lnSpc>
              <a:tabLst>
                <a:tab pos="5393055" algn="l"/>
              </a:tabLst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商贸往来推动文化的创新</a:t>
            </a:r>
            <a:r>
              <a:rPr lang="en-US" altLang="zh-CN" sz="1800" b="0" i="0" spc="-1030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世界文化中心转移至西欧</a:t>
            </a:r>
            <a:endParaRPr lang="en-US" altLang="zh-CN" sz="1800" dirty="0"/>
          </a:p>
          <a:p>
            <a:pPr latinLnBrk="1">
              <a:lnSpc>
                <a:spcPts val="3100"/>
              </a:lnSpc>
              <a:tabLst>
                <a:tab pos="5393055" algn="l"/>
              </a:tabLst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欧洲对东方文化普遍认同</a:t>
            </a:r>
            <a:r>
              <a:rPr lang="en-US" altLang="zh-CN" sz="1800" b="0" i="0" spc="-1030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宗教是艺术创新的原动力</a:t>
            </a:r>
            <a:endParaRPr lang="en-US" altLang="zh-CN" sz="1800" dirty="0"/>
          </a:p>
        </p:txBody>
      </p:sp>
      <p:sp>
        <p:nvSpPr>
          <p:cNvPr id="5" name="QC_5_AS.6_1#63c23fc97?vaa=1&amp;vcp=1&amp;vop=1&amp;pid=c61d08a0e&amp;color=0,55,96&amp;vtp=1&amp;bbb=1&amp;hb=1"/>
          <p:cNvSpPr/>
          <p:nvPr/>
        </p:nvSpPr>
        <p:spPr>
          <a:xfrm>
            <a:off x="502920" y="3717358"/>
            <a:ext cx="10570464" cy="20305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【解析】本题考查商品流动与文化交流国际化。据材料及所学可知，18世纪，欧洲与中国存在商贸往来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洛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可可艺术的形成受中国古代文化影响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具有崇尚自然、清新等风格，这表明商贸往来推动了文化创新，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A项正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确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;18世纪世界文化中心并未转移至西欧，且当时东方文化仍具全球影响力，排除B项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;材料仅显示洛可可艺术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受东方文化影响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但未表明欧洲对东方文化普遍认同，实际上18世纪欧洲对东方文化既有欣赏也有批判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排除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项;艺术创新的原动力是中欧商贸带来的物质文化互动，而非宗教本身，排除D项。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</p:bldLst>
  </p:timing>
</p:sld>
</file>

<file path=ppt/tags/tag1.xml><?xml version="1.0" encoding="utf-8"?>
<p:tagLst xmlns:p="http://schemas.openxmlformats.org/presentationml/2006/main">
  <p:tag name="TABLE_ENDDRAG_ORIGIN_RECT" val="835*362"/>
  <p:tag name="TABLE_ENDDRAG_RECT" val="39*124*835*362"/>
</p:tagLst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8131</Words>
  <Application>WPS 演示</Application>
  <PresentationFormat>宽屏</PresentationFormat>
  <Paragraphs>344</Paragraphs>
  <Slides>28</Slides>
  <Notes>28</Notes>
  <HiddenSlides>0</HiddenSlides>
  <MMClips>0</MMClips>
  <ScaleCrop>false</ScaleCrop>
  <HeadingPairs>
    <vt:vector size="6" baseType="variant">
      <vt:variant>
        <vt:lpstr>已用的字体</vt:lpstr>
      </vt:variant>
      <vt:variant>
        <vt:i4>21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28</vt:i4>
      </vt:variant>
    </vt:vector>
  </HeadingPairs>
  <TitlesOfParts>
    <vt:vector size="50" baseType="lpstr">
      <vt:lpstr>Arial</vt:lpstr>
      <vt:lpstr>宋体</vt:lpstr>
      <vt:lpstr>Wingdings</vt:lpstr>
      <vt:lpstr>微软雅黑</vt:lpstr>
      <vt:lpstr>微软雅黑</vt:lpstr>
      <vt:lpstr>Arial (正文)</vt:lpstr>
      <vt:lpstr>Arial (正文)</vt:lpstr>
      <vt:lpstr>Arial (正文)</vt:lpstr>
      <vt:lpstr>印品黑体</vt:lpstr>
      <vt:lpstr>印品黑体</vt:lpstr>
      <vt:lpstr>印品黑体</vt:lpstr>
      <vt:lpstr>黑体</vt:lpstr>
      <vt:lpstr>Times New Roman</vt:lpstr>
      <vt:lpstr>Times New Roman</vt:lpstr>
      <vt:lpstr>宋体</vt:lpstr>
      <vt:lpstr>仿宋</vt:lpstr>
      <vt:lpstr>仿宋</vt:lpstr>
      <vt:lpstr>Calibri</vt:lpstr>
      <vt:lpstr>Arial Unicode MS</vt:lpstr>
      <vt:lpstr>等线</vt:lpstr>
      <vt:lpstr>楷体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噫吁嚱盒盒</cp:lastModifiedBy>
  <cp:revision>4</cp:revision>
  <dcterms:created xsi:type="dcterms:W3CDTF">2025-10-24T09:17:00Z</dcterms:created>
  <dcterms:modified xsi:type="dcterms:W3CDTF">2025-10-27T09:46:05Z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0F4D9BBC821D4F8DA848347B8C2D79F0_13</vt:lpwstr>
  </property>
  <property fmtid="{D5CDD505-2E9C-101B-9397-08002B2CF9AE}" pid="3" name="KSOProductBuildVer">
    <vt:lpwstr>2052-12.1.0.23125</vt:lpwstr>
  </property>
</Properties>
</file>